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6" r:id="rId4"/>
    <p:sldId id="257" r:id="rId5"/>
    <p:sldId id="267" r:id="rId6"/>
    <p:sldId id="260" r:id="rId7"/>
    <p:sldId id="258" r:id="rId8"/>
    <p:sldId id="259" r:id="rId9"/>
    <p:sldId id="264" r:id="rId10"/>
    <p:sldId id="265" r:id="rId11"/>
    <p:sldId id="269" r:id="rId12"/>
    <p:sldId id="272" r:id="rId13"/>
    <p:sldId id="271" r:id="rId14"/>
    <p:sldId id="270" r:id="rId15"/>
    <p:sldId id="286" r:id="rId16"/>
    <p:sldId id="283" r:id="rId17"/>
    <p:sldId id="277" r:id="rId18"/>
    <p:sldId id="276" r:id="rId19"/>
    <p:sldId id="275" r:id="rId20"/>
    <p:sldId id="274" r:id="rId21"/>
    <p:sldId id="273" r:id="rId22"/>
    <p:sldId id="278" r:id="rId23"/>
    <p:sldId id="279" r:id="rId24"/>
    <p:sldId id="284" r:id="rId25"/>
    <p:sldId id="285" r:id="rId26"/>
    <p:sldId id="287" r:id="rId27"/>
    <p:sldId id="280" r:id="rId28"/>
    <p:sldId id="281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C72"/>
    <a:srgbClr val="B0B0E6"/>
    <a:srgbClr val="9393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8925" autoAdjust="0"/>
  </p:normalViewPr>
  <p:slideViewPr>
    <p:cSldViewPr>
      <p:cViewPr>
        <p:scale>
          <a:sx n="75" d="100"/>
          <a:sy n="75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5A28-94B6-4DB2-9362-F5F999619AB7}" type="datetimeFigureOut">
              <a:rPr lang="es-ES" smtClean="0"/>
              <a:pPr/>
              <a:t>24/03/2011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2E85-1213-4687-BE82-FA6ECFFB04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5A28-94B6-4DB2-9362-F5F999619AB7}" type="datetimeFigureOut">
              <a:rPr lang="es-ES" smtClean="0"/>
              <a:pPr/>
              <a:t>24/03/2011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2E85-1213-4687-BE82-FA6ECFFB04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5A28-94B6-4DB2-9362-F5F999619AB7}" type="datetimeFigureOut">
              <a:rPr lang="es-ES" smtClean="0"/>
              <a:pPr/>
              <a:t>24/03/2011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2E85-1213-4687-BE82-FA6ECFFB04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5A28-94B6-4DB2-9362-F5F999619AB7}" type="datetimeFigureOut">
              <a:rPr lang="es-ES" smtClean="0"/>
              <a:pPr/>
              <a:t>24/03/2011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2E85-1213-4687-BE82-FA6ECFFB04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5A28-94B6-4DB2-9362-F5F999619AB7}" type="datetimeFigureOut">
              <a:rPr lang="es-ES" smtClean="0"/>
              <a:pPr/>
              <a:t>24/03/2011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2E85-1213-4687-BE82-FA6ECFFB04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5A28-94B6-4DB2-9362-F5F999619AB7}" type="datetimeFigureOut">
              <a:rPr lang="es-ES" smtClean="0"/>
              <a:pPr/>
              <a:t>24/03/2011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2E85-1213-4687-BE82-FA6ECFFB04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5A28-94B6-4DB2-9362-F5F999619AB7}" type="datetimeFigureOut">
              <a:rPr lang="es-ES" smtClean="0"/>
              <a:pPr/>
              <a:t>24/03/2011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2E85-1213-4687-BE82-FA6ECFFB04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5A28-94B6-4DB2-9362-F5F999619AB7}" type="datetimeFigureOut">
              <a:rPr lang="es-ES" smtClean="0"/>
              <a:pPr/>
              <a:t>24/03/2011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2E85-1213-4687-BE82-FA6ECFFB04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5A28-94B6-4DB2-9362-F5F999619AB7}" type="datetimeFigureOut">
              <a:rPr lang="es-ES" smtClean="0"/>
              <a:pPr/>
              <a:t>24/03/2011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2E85-1213-4687-BE82-FA6ECFFB04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5A28-94B6-4DB2-9362-F5F999619AB7}" type="datetimeFigureOut">
              <a:rPr lang="es-ES" smtClean="0"/>
              <a:pPr/>
              <a:t>24/03/2011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2E85-1213-4687-BE82-FA6ECFFB04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5A28-94B6-4DB2-9362-F5F999619AB7}" type="datetimeFigureOut">
              <a:rPr lang="es-ES" smtClean="0"/>
              <a:pPr/>
              <a:t>24/03/2011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2E85-1213-4687-BE82-FA6ECFFB04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chemeClr val="tx2">
                <a:lumMod val="5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C5A28-94B6-4DB2-9362-F5F999619AB7}" type="datetimeFigureOut">
              <a:rPr lang="es-ES" smtClean="0"/>
              <a:pPr/>
              <a:t>24/03/2011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02E85-1213-4687-BE82-FA6ECFFB04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2.esmas.com/" TargetMode="External"/><Relationship Id="rId13" Type="http://schemas.openxmlformats.org/officeDocument/2006/relationships/image" Target="../media/image16.png"/><Relationship Id="rId3" Type="http://schemas.openxmlformats.org/officeDocument/2006/relationships/hyperlink" Target="http://www.rtve.es/" TargetMode="External"/><Relationship Id="rId7" Type="http://schemas.openxmlformats.org/officeDocument/2006/relationships/hyperlink" Target="http://www.eitb.com/" TargetMode="External"/><Relationship Id="rId12" Type="http://schemas.openxmlformats.org/officeDocument/2006/relationships/image" Target="../media/image15.png"/><Relationship Id="rId2" Type="http://schemas.openxmlformats.org/officeDocument/2006/relationships/hyperlink" Target="http://www.notisistema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xcelsior.com.mx/" TargetMode="External"/><Relationship Id="rId11" Type="http://schemas.openxmlformats.org/officeDocument/2006/relationships/hyperlink" Target="http://www.elmundo.es/" TargetMode="External"/><Relationship Id="rId5" Type="http://schemas.openxmlformats.org/officeDocument/2006/relationships/hyperlink" Target="http://www.20minutos.es/" TargetMode="External"/><Relationship Id="rId10" Type="http://schemas.openxmlformats.org/officeDocument/2006/relationships/hyperlink" Target="http://www.imer.gob.mx/" TargetMode="External"/><Relationship Id="rId4" Type="http://schemas.openxmlformats.org/officeDocument/2006/relationships/hyperlink" Target="http://www.tvazteca.com/" TargetMode="External"/><Relationship Id="rId9" Type="http://schemas.openxmlformats.org/officeDocument/2006/relationships/hyperlink" Target="http://www.tv3.ca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83568" y="5673442"/>
            <a:ext cx="3477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i="1" dirty="0" smtClean="0">
                <a:solidFill>
                  <a:schemeClr val="bg1"/>
                </a:solidFill>
              </a:rPr>
              <a:t>Prof. Manuel Blázquez Ochando</a:t>
            </a:r>
          </a:p>
          <a:p>
            <a:r>
              <a:rPr lang="es-ES" sz="2000" i="1" u="sng" dirty="0" smtClean="0">
                <a:solidFill>
                  <a:schemeClr val="bg1"/>
                </a:solidFill>
              </a:rPr>
              <a:t>manuel.blazquez@pdi.ucm.es</a:t>
            </a:r>
            <a:endParaRPr lang="es-ES" sz="2000" i="1" u="sng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99992" y="5673442"/>
            <a:ext cx="4031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i="1" dirty="0" smtClean="0">
                <a:solidFill>
                  <a:schemeClr val="bg1"/>
                </a:solidFill>
              </a:rPr>
              <a:t>Prof. Esmeralda Serrano Mascaraque</a:t>
            </a:r>
          </a:p>
          <a:p>
            <a:r>
              <a:rPr lang="es-ES" sz="2000" i="1" u="sng" dirty="0" smtClean="0">
                <a:solidFill>
                  <a:schemeClr val="bg1"/>
                </a:solidFill>
              </a:rPr>
              <a:t>esmeralda.serrano@uah.es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95536" y="636945"/>
            <a:ext cx="83529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Plataforma para la investigación de contenidos sindicados </a:t>
            </a:r>
          </a:p>
          <a:p>
            <a:endParaRPr lang="es-ES" sz="1000" b="1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>Desarrollo del sistema ReSync y aplicación a los medios de comunicación hispano-mexicanos</a:t>
            </a:r>
          </a:p>
        </p:txBody>
      </p:sp>
      <p:pic>
        <p:nvPicPr>
          <p:cNvPr id="10" name="9 Imagen" descr="Imagen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348955"/>
            <a:ext cx="1956820" cy="2240285"/>
          </a:xfrm>
          <a:prstGeom prst="rect">
            <a:avLst/>
          </a:prstGeom>
        </p:spPr>
      </p:pic>
      <p:pic>
        <p:nvPicPr>
          <p:cNvPr id="11" name="10 Imagen" descr="Imagen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2877" y="2132856"/>
            <a:ext cx="4819603" cy="4819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4427984" y="1700808"/>
            <a:ext cx="3960440" cy="936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Picture 4" descr="C:\Users\mbo\Downloads\1300352197_Feed_512x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62827"/>
            <a:ext cx="648072" cy="64807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3 CuadroTexto"/>
          <p:cNvSpPr txBox="1"/>
          <p:nvPr/>
        </p:nvSpPr>
        <p:spPr>
          <a:xfrm>
            <a:off x="1187624" y="1700808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+mj-lt"/>
              </a:rPr>
              <a:t>Canal de sindicación</a:t>
            </a:r>
            <a:endParaRPr lang="es-E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Microsoft Sans Serif" pitchFamily="34" charset="0"/>
              </a:rPr>
              <a:t>Actualización de canales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Microsoft Sans Serif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15816" y="3713544"/>
            <a:ext cx="5472608" cy="252376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"/>
            </a:pPr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</a:rPr>
              <a:t>   Título</a:t>
            </a:r>
          </a:p>
          <a:p>
            <a:endParaRPr lang="es-E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Symbol" pitchFamily="18" charset="2"/>
              <a:buChar char=""/>
            </a:pPr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</a:rPr>
              <a:t>   Descripción</a:t>
            </a:r>
          </a:p>
          <a:p>
            <a:endParaRPr lang="es-E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Symbol" pitchFamily="18" charset="2"/>
              <a:buChar char=""/>
            </a:pPr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</a:rPr>
              <a:t>   Fecha de actualización</a:t>
            </a:r>
          </a:p>
          <a:p>
            <a:endParaRPr lang="es-E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Symbol" pitchFamily="18" charset="2"/>
              <a:buChar char=""/>
            </a:pPr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</a:rPr>
              <a:t>   Clasificación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71600" y="3717032"/>
            <a:ext cx="1944216" cy="252028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 descr="1300618401_intera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6576" y="4154016"/>
            <a:ext cx="1291208" cy="129120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3" name="12 CuadroTexto"/>
          <p:cNvSpPr txBox="1"/>
          <p:nvPr/>
        </p:nvSpPr>
        <p:spPr>
          <a:xfrm>
            <a:off x="5796136" y="1844824"/>
            <a:ext cx="2592288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>
                    <a:lumMod val="95000"/>
                  </a:schemeClr>
                </a:solidFill>
              </a:rPr>
              <a:t>Parser</a:t>
            </a:r>
          </a:p>
        </p:txBody>
      </p:sp>
      <p:pic>
        <p:nvPicPr>
          <p:cNvPr id="15" name="14 Imagen" descr="1300618937_System Preferenc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3880" y="1700808"/>
            <a:ext cx="926232" cy="926232"/>
          </a:xfrm>
          <a:prstGeom prst="rect">
            <a:avLst/>
          </a:prstGeom>
        </p:spPr>
      </p:pic>
      <p:sp>
        <p:nvSpPr>
          <p:cNvPr id="16" name="15 Flecha izquierda"/>
          <p:cNvSpPr/>
          <p:nvPr/>
        </p:nvSpPr>
        <p:spPr>
          <a:xfrm flipH="1">
            <a:off x="3275856" y="1988840"/>
            <a:ext cx="1152128" cy="360040"/>
          </a:xfrm>
          <a:prstGeom prst="leftArrow">
            <a:avLst>
              <a:gd name="adj1" fmla="val 50000"/>
              <a:gd name="adj2" fmla="val 590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abajo"/>
          <p:cNvSpPr/>
          <p:nvPr/>
        </p:nvSpPr>
        <p:spPr>
          <a:xfrm>
            <a:off x="5940152" y="2564904"/>
            <a:ext cx="360040" cy="1008112"/>
          </a:xfrm>
          <a:prstGeom prst="downArrow">
            <a:avLst>
              <a:gd name="adj1" fmla="val 50000"/>
              <a:gd name="adj2" fmla="val 6249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Microsoft Sans Serif" pitchFamily="34" charset="0"/>
              </a:rPr>
              <a:t>Recuperación de ítems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Microsoft Sans Serif" pitchFamily="34" charset="0"/>
            </a:endParaRPr>
          </a:p>
        </p:txBody>
      </p:sp>
      <p:pic>
        <p:nvPicPr>
          <p:cNvPr id="4" name="Picture 4" descr="C:\Users\mbo\Downloads\1300352197_Feed_512x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62827"/>
            <a:ext cx="648072" cy="64807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4 CuadroTexto"/>
          <p:cNvSpPr txBox="1"/>
          <p:nvPr/>
        </p:nvSpPr>
        <p:spPr>
          <a:xfrm>
            <a:off x="1187624" y="1700808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+mj-lt"/>
              </a:rPr>
              <a:t>Canal de sindicación</a:t>
            </a:r>
            <a:endParaRPr lang="es-E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427984" y="1700808"/>
            <a:ext cx="3960440" cy="936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5796136" y="1844824"/>
            <a:ext cx="2592288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>
                    <a:lumMod val="95000"/>
                  </a:schemeClr>
                </a:solidFill>
              </a:rPr>
              <a:t>Parser</a:t>
            </a:r>
          </a:p>
        </p:txBody>
      </p:sp>
      <p:pic>
        <p:nvPicPr>
          <p:cNvPr id="8" name="7 Imagen" descr="1300618937_System Preferen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3880" y="1700808"/>
            <a:ext cx="926232" cy="926232"/>
          </a:xfrm>
          <a:prstGeom prst="rect">
            <a:avLst/>
          </a:prstGeom>
        </p:spPr>
      </p:pic>
      <p:sp>
        <p:nvSpPr>
          <p:cNvPr id="9" name="8 Flecha izquierda"/>
          <p:cNvSpPr/>
          <p:nvPr/>
        </p:nvSpPr>
        <p:spPr>
          <a:xfrm flipH="1">
            <a:off x="3275856" y="1988840"/>
            <a:ext cx="1152128" cy="360040"/>
          </a:xfrm>
          <a:prstGeom prst="leftArrow">
            <a:avLst>
              <a:gd name="adj1" fmla="val 50000"/>
              <a:gd name="adj2" fmla="val 5644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>
            <a:off x="6228184" y="2564904"/>
            <a:ext cx="360040" cy="576064"/>
          </a:xfrm>
          <a:prstGeom prst="downArrow">
            <a:avLst>
              <a:gd name="adj1" fmla="val 50000"/>
              <a:gd name="adj2" fmla="val 6249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4427984" y="3140968"/>
            <a:ext cx="396044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Proceso de Agregación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11560" y="4221088"/>
            <a:ext cx="3384376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Textos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11560" y="5373216"/>
            <a:ext cx="3384376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Imágenes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11560" y="5949280"/>
            <a:ext cx="3384376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Videos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611560" y="4797152"/>
            <a:ext cx="3384376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Documentos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932040" y="5055567"/>
            <a:ext cx="2952328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Contenidos</a:t>
            </a:r>
          </a:p>
        </p:txBody>
      </p:sp>
      <p:cxnSp>
        <p:nvCxnSpPr>
          <p:cNvPr id="25" name="24 Conector angular"/>
          <p:cNvCxnSpPr>
            <a:stCxn id="19" idx="1"/>
            <a:endCxn id="15" idx="3"/>
          </p:cNvCxnSpPr>
          <p:nvPr/>
        </p:nvCxnSpPr>
        <p:spPr>
          <a:xfrm rot="10800000">
            <a:off x="3995936" y="4451922"/>
            <a:ext cx="936104" cy="834479"/>
          </a:xfrm>
          <a:prstGeom prst="bent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angular"/>
          <p:cNvCxnSpPr>
            <a:stCxn id="19" idx="1"/>
            <a:endCxn id="18" idx="3"/>
          </p:cNvCxnSpPr>
          <p:nvPr/>
        </p:nvCxnSpPr>
        <p:spPr>
          <a:xfrm rot="10800000">
            <a:off x="3995936" y="5027986"/>
            <a:ext cx="936104" cy="258415"/>
          </a:xfrm>
          <a:prstGeom prst="bent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angular"/>
          <p:cNvCxnSpPr>
            <a:stCxn id="19" idx="1"/>
            <a:endCxn id="16" idx="3"/>
          </p:cNvCxnSpPr>
          <p:nvPr/>
        </p:nvCxnSpPr>
        <p:spPr>
          <a:xfrm rot="10800000" flipV="1">
            <a:off x="3995936" y="5286399"/>
            <a:ext cx="936104" cy="317649"/>
          </a:xfrm>
          <a:prstGeom prst="bent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angular"/>
          <p:cNvCxnSpPr>
            <a:stCxn id="19" idx="1"/>
            <a:endCxn id="17" idx="3"/>
          </p:cNvCxnSpPr>
          <p:nvPr/>
        </p:nvCxnSpPr>
        <p:spPr>
          <a:xfrm rot="10800000" flipV="1">
            <a:off x="3995936" y="5286399"/>
            <a:ext cx="936104" cy="893713"/>
          </a:xfrm>
          <a:prstGeom prst="bent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12" idx="2"/>
            <a:endCxn id="19" idx="0"/>
          </p:cNvCxnSpPr>
          <p:nvPr/>
        </p:nvCxnSpPr>
        <p:spPr>
          <a:xfrm rot="5400000">
            <a:off x="5681737" y="4329100"/>
            <a:ext cx="1452934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s-ES" sz="6000" dirty="0" smtClean="0">
                <a:solidFill>
                  <a:schemeClr val="bg1"/>
                </a:solidFill>
                <a:cs typeface="Microsoft Sans Serif" pitchFamily="34" charset="0"/>
              </a:rPr>
              <a:t>Experimentando con los medios Españoles y Mexicanos</a:t>
            </a:r>
            <a:endParaRPr lang="es-ES" sz="6000" dirty="0">
              <a:solidFill>
                <a:schemeClr val="bg1"/>
              </a:solidFill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Microsoft Sans Serif" pitchFamily="34" charset="0"/>
              </a:rPr>
              <a:t>Metodología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Microsoft Sans Serif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07704" y="1484784"/>
            <a:ext cx="69127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ES" sz="2800" dirty="0" smtClean="0">
                <a:solidFill>
                  <a:schemeClr val="bg1"/>
                </a:solidFill>
              </a:rPr>
              <a:t>	Elaboración de la muestra.</a:t>
            </a:r>
          </a:p>
          <a:p>
            <a:pPr marL="342900" indent="-342900"/>
            <a:endParaRPr lang="es-ES" sz="28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s-ES" sz="2800" dirty="0" smtClean="0">
                <a:solidFill>
                  <a:schemeClr val="bg1"/>
                </a:solidFill>
              </a:rPr>
              <a:t>	Importación de canales OPML a ReSync.</a:t>
            </a:r>
          </a:p>
          <a:p>
            <a:pPr marL="342900" indent="-342900"/>
            <a:endParaRPr lang="es-ES" sz="28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s-ES" sz="2800" dirty="0" smtClean="0">
                <a:solidFill>
                  <a:schemeClr val="bg1"/>
                </a:solidFill>
              </a:rPr>
              <a:t>	Clasificación semi-automática de canales </a:t>
            </a:r>
          </a:p>
          <a:p>
            <a:pPr marL="342900" indent="-342900"/>
            <a:endParaRPr lang="es-ES" sz="28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s-ES" sz="2800" dirty="0" smtClean="0">
                <a:solidFill>
                  <a:schemeClr val="bg1"/>
                </a:solidFill>
              </a:rPr>
              <a:t>	</a:t>
            </a:r>
            <a:r>
              <a:rPr lang="es-ES" sz="4000" u="sng" dirty="0" smtClean="0">
                <a:solidFill>
                  <a:schemeClr val="bg1"/>
                </a:solidFill>
              </a:rPr>
              <a:t>24 horas de ejecución</a:t>
            </a:r>
            <a:r>
              <a:rPr lang="es-ES" sz="2800" dirty="0" smtClean="0">
                <a:solidFill>
                  <a:schemeClr val="bg1"/>
                </a:solidFill>
              </a:rPr>
              <a:t> del programa </a:t>
            </a:r>
            <a:r>
              <a:rPr lang="es-ES" sz="4000" u="sng" dirty="0" smtClean="0">
                <a:solidFill>
                  <a:schemeClr val="bg1"/>
                </a:solidFill>
              </a:rPr>
              <a:t>ReSync </a:t>
            </a:r>
            <a:r>
              <a:rPr lang="es-ES" sz="2800" dirty="0" smtClean="0">
                <a:solidFill>
                  <a:schemeClr val="bg1"/>
                </a:solidFill>
              </a:rPr>
              <a:t>a partir del viernes 14 de enero de 2011 a las 11:55 hora española.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C:\Users\mbo\Downloads\1300352197_Feed_512x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563" y="1556792"/>
            <a:ext cx="198021" cy="19802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Picture 4" descr="C:\Users\mbo\Downloads\1300352197_Feed_512x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587" y="1556792"/>
            <a:ext cx="198021" cy="19802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Picture 4" descr="C:\Users\mbo\Downloads\1300352197_Feed_512x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611" y="1556792"/>
            <a:ext cx="198021" cy="19802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Picture 4" descr="C:\Users\mbo\Downloads\1300352197_Feed_512x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635" y="1556792"/>
            <a:ext cx="198021" cy="19802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4" descr="C:\Users\mbo\Downloads\1300352197_Feed_512x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659" y="1556792"/>
            <a:ext cx="198021" cy="19802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Picture 4" descr="C:\Users\mbo\Downloads\1300352197_Feed_512x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683" y="1556792"/>
            <a:ext cx="198021" cy="19802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1" name="Picture 4" descr="C:\Users\mbo\Downloads\1300352197_Feed_512x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539" y="1556792"/>
            <a:ext cx="198021" cy="19802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4" descr="C:\Users\mbo\Downloads\1300352197_Feed_512x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563" y="1772816"/>
            <a:ext cx="198021" cy="19802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Picture 4" descr="C:\Users\mbo\Downloads\1300352197_Feed_512x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587" y="1772816"/>
            <a:ext cx="198021" cy="19802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Picture 4" descr="C:\Users\mbo\Downloads\1300352197_Feed_512x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611" y="1772816"/>
            <a:ext cx="198021" cy="19802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Picture 4" descr="C:\Users\mbo\Downloads\1300352197_Feed_512x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635" y="1772816"/>
            <a:ext cx="198021" cy="19802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6" name="Picture 4" descr="C:\Users\mbo\Downloads\1300352197_Feed_512x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659" y="1772816"/>
            <a:ext cx="198021" cy="19802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7" name="Picture 4" descr="C:\Users\mbo\Downloads\1300352197_Feed_512x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683" y="1772816"/>
            <a:ext cx="198021" cy="19802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Picture 4" descr="C:\Users\mbo\Downloads\1300352197_Feed_512x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539" y="1772816"/>
            <a:ext cx="198021" cy="19802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9" name="Picture 2" descr="C:\Users\mbo\Downloads\opml-icon\png\opml-icon-128x1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80"/>
            <a:ext cx="504056" cy="50405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0" name="19 Imagen" descr="1300618401_interac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8672" y="3208040"/>
            <a:ext cx="653008" cy="65300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1" name="20 Imagen" descr="1300631113_ru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221088"/>
            <a:ext cx="1584176" cy="1584176"/>
          </a:xfrm>
          <a:prstGeom prst="rect">
            <a:avLst/>
          </a:prstGeom>
        </p:spPr>
      </p:pic>
      <p:cxnSp>
        <p:nvCxnSpPr>
          <p:cNvPr id="23" name="22 Conector recto de flecha"/>
          <p:cNvCxnSpPr/>
          <p:nvPr/>
        </p:nvCxnSpPr>
        <p:spPr>
          <a:xfrm rot="5400000">
            <a:off x="-541362" y="3428206"/>
            <a:ext cx="2448272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Microsoft Sans Serif" pitchFamily="34" charset="0"/>
              </a:rPr>
              <a:t>Composición de la muestra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Microsoft Sans Serif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0" y="1412776"/>
          <a:ext cx="9144000" cy="4932064"/>
        </p:xfrm>
        <a:graphic>
          <a:graphicData uri="http://schemas.openxmlformats.org/drawingml/2006/table">
            <a:tbl>
              <a:tblPr/>
              <a:tblGrid>
                <a:gridCol w="2915816"/>
                <a:gridCol w="3096344"/>
                <a:gridCol w="3131840"/>
              </a:tblGrid>
              <a:tr h="57606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Times New Roman"/>
                        </a:rPr>
                        <a:t>Grupos de comunicación analizados</a:t>
                      </a:r>
                      <a:endParaRPr lang="es-E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España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68000">
                <a:tc>
                  <a:txBody>
                    <a:bodyPr/>
                    <a:lstStyle/>
                    <a:p>
                      <a:pPr marL="457200" lvl="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endParaRPr lang="es-ES" sz="2000" dirty="0" smtClean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lvl="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Grupo Imagen</a:t>
                      </a:r>
                    </a:p>
                    <a:p>
                      <a:pPr marL="457200" lvl="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Grupo Televisa</a:t>
                      </a:r>
                    </a:p>
                    <a:p>
                      <a:pPr marL="457200" lvl="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Grupo OEM</a:t>
                      </a:r>
                    </a:p>
                    <a:p>
                      <a:pPr marL="457200" lvl="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Grupo Azteca</a:t>
                      </a:r>
                    </a:p>
                    <a:p>
                      <a:pPr marL="457200" lvl="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Grupo Multimedios</a:t>
                      </a:r>
                    </a:p>
                    <a:p>
                      <a:pPr marL="457200" lvl="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Grupo Reforma</a:t>
                      </a:r>
                    </a:p>
                    <a:p>
                      <a:pPr marL="457200" lvl="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Grupo Radio Fórmula</a:t>
                      </a:r>
                      <a:endParaRPr lang="es-ES" sz="2000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endParaRPr lang="es-ES" sz="2000" dirty="0" smtClean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Grupo </a:t>
                      </a:r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Antena3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Grupo </a:t>
                      </a:r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Cope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Grupo Forta</a:t>
                      </a:r>
                      <a:endParaRPr lang="es-ES" sz="2000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Grupo Godó</a:t>
                      </a:r>
                      <a:endParaRPr lang="es-ES" sz="2000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Grupo Intereconomía</a:t>
                      </a:r>
                      <a:endParaRPr lang="es-ES" sz="2000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Grupo Prisa</a:t>
                      </a:r>
                      <a:endParaRPr lang="es-ES" sz="2000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Grupo Planeta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None/>
                      </a:pPr>
                      <a:endParaRPr lang="es-ES" sz="2000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endParaRPr lang="es-ES" sz="2000" dirty="0" smtClean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Grupo RTVE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Grupo Unidad Editorial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Grupo Vocento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Grupo Voz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Grupo Recoletos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Grupo Moll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r>
                        <a:rPr lang="es-ES" sz="2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Grupo Mediapro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endParaRPr lang="es-ES" sz="2000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marL="457200" lvl="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None/>
                      </a:pPr>
                      <a:r>
                        <a:rPr lang="es-ES" sz="2000" b="1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s-ES" sz="2000" b="1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Grupos</a:t>
                      </a:r>
                      <a:endParaRPr lang="es-ES" sz="2000" b="1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None/>
                      </a:pPr>
                      <a:r>
                        <a:rPr lang="es-ES" sz="2000" b="1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es-ES" sz="2000" b="1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Grupos</a:t>
                      </a:r>
                      <a:endParaRPr lang="es-ES" sz="2000" b="1" dirty="0" smtClean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"/>
                      </a:pPr>
                      <a:endParaRPr lang="es-ES" sz="2000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5301208"/>
            <a:ext cx="9144000" cy="1224136"/>
          </a:xfrm>
          <a:prstGeom prst="rect">
            <a:avLst/>
          </a:prstGeom>
          <a:solidFill>
            <a:schemeClr val="bg1"/>
          </a:solidFill>
          <a:ln w="12700">
            <a:solidFill>
              <a:srgbClr val="2F2C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5445224"/>
            <a:ext cx="8640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BLÁZQUEZ OCHANDO, M. 2011. </a:t>
            </a:r>
            <a:r>
              <a:rPr lang="es-ES" i="1" dirty="0" smtClean="0">
                <a:latin typeface="+mj-lt"/>
                <a:ea typeface="Calibri" pitchFamily="34" charset="0"/>
                <a:cs typeface="Times New Roman" pitchFamily="18" charset="0"/>
              </a:rPr>
              <a:t>Estudio de los medios de comunicación hispano-mexicanos: medios seleccionados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Disponible en: </a:t>
            </a:r>
            <a:r>
              <a:rPr lang="es-ES" u="sng" dirty="0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http://www.mblazquez.es/documents/resync-list_2011-01-14.html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30" name="29 Tabla"/>
          <p:cNvGraphicFramePr>
            <a:graphicFrameLocks noGrp="1"/>
          </p:cNvGraphicFramePr>
          <p:nvPr/>
        </p:nvGraphicFramePr>
        <p:xfrm>
          <a:off x="0" y="1556792"/>
          <a:ext cx="9143999" cy="3384376"/>
        </p:xfrm>
        <a:graphic>
          <a:graphicData uri="http://schemas.openxmlformats.org/drawingml/2006/table">
            <a:tbl>
              <a:tblPr/>
              <a:tblGrid>
                <a:gridCol w="1524537"/>
                <a:gridCol w="2529785"/>
                <a:gridCol w="2499683"/>
                <a:gridCol w="2589994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solidFill>
                          <a:sysClr val="windowText" lastClr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Canales 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/>
                      </a:r>
                      <a:br>
                        <a:rPr lang="es-ES" sz="20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</a:br>
                      <a:r>
                        <a:rPr lang="es-ES" sz="20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recopilados</a:t>
                      </a:r>
                      <a:endParaRPr lang="es-ES" sz="20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Canales 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/>
                      </a:r>
                      <a:br>
                        <a:rPr lang="es-ES" sz="20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</a:br>
                      <a:r>
                        <a:rPr lang="es-ES" sz="20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defectuosos</a:t>
                      </a:r>
                      <a:endParaRPr lang="es-ES" sz="20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/>
                      </a:r>
                      <a:br>
                        <a:rPr lang="es-ES" sz="20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</a:br>
                      <a:r>
                        <a:rPr lang="es-ES" sz="20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Canales </a:t>
                      </a: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útiles</a:t>
                      </a:r>
                      <a:endParaRPr lang="es-ES" sz="20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1.002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España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2.322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2.241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3.324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3.161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Microsoft Sans Serif" pitchFamily="34" charset="0"/>
              </a:rPr>
              <a:t>Tamaño de la muestra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0" y="1556793"/>
          <a:ext cx="9144000" cy="4549619"/>
        </p:xfrm>
        <a:graphic>
          <a:graphicData uri="http://schemas.openxmlformats.org/drawingml/2006/table">
            <a:tbl>
              <a:tblPr/>
              <a:tblGrid>
                <a:gridCol w="3945206"/>
                <a:gridCol w="767810"/>
                <a:gridCol w="3651380"/>
                <a:gridCol w="779604"/>
              </a:tblGrid>
              <a:tr h="64807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México</a:t>
                      </a:r>
                      <a:endParaRPr lang="es-ES" sz="20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España</a:t>
                      </a:r>
                      <a:endParaRPr lang="es-ES" sz="20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medio</a:t>
                      </a:r>
                      <a:endParaRPr lang="es-ES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medio</a:t>
                      </a:r>
                      <a:endParaRPr lang="es-ES" sz="18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3900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  <a:hlinkClick r:id="rId2"/>
                        </a:rPr>
                        <a:t>http://www.notisistema.com/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  <a:hlinkClick r:id="rId3"/>
                        </a:rPr>
                        <a:t>http://www.rtve.es/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3900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  <a:hlinkClick r:id="rId4"/>
                        </a:rPr>
                        <a:t>http://www.tvazteca.com/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  <a:hlinkClick r:id="rId5"/>
                        </a:rPr>
                        <a:t>http://www.20minutos.es/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3900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  <a:hlinkClick r:id="rId6"/>
                        </a:rPr>
                        <a:t>http://www.excelsior.com.mx/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  <a:hlinkClick r:id="rId7"/>
                        </a:rPr>
                        <a:t>http://www.eitb.com/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3900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  <a:hlinkClick r:id="rId8"/>
                        </a:rPr>
                        <a:t>http://www2.esmas.com/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  <a:hlinkClick r:id="rId9"/>
                        </a:rPr>
                        <a:t>http://www.tv3.cat/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3900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  <a:hlinkClick r:id="rId10"/>
                        </a:rPr>
                        <a:t>http://www.imer.gob.mx/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  <a:hlinkClick r:id="rId11"/>
                        </a:rPr>
                        <a:t>http://www.elmundo.es/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Microsoft Sans Serif" pitchFamily="34" charset="0"/>
              </a:rPr>
              <a:t>Medios con más canales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Microsoft Sans Serif" pitchFamily="34" charset="0"/>
            </a:endParaRPr>
          </a:p>
        </p:txBody>
      </p:sp>
      <p:pic>
        <p:nvPicPr>
          <p:cNvPr id="8" name="7 Imagen" descr="rtve-canales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572852"/>
            <a:ext cx="9144000" cy="5880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 descr="rtve-canales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278212"/>
            <a:ext cx="9144000" cy="5887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1484784"/>
          <a:ext cx="9144001" cy="3312368"/>
        </p:xfrm>
        <a:graphic>
          <a:graphicData uri="http://schemas.openxmlformats.org/drawingml/2006/table">
            <a:tbl>
              <a:tblPr/>
              <a:tblGrid>
                <a:gridCol w="1582711"/>
                <a:gridCol w="2462133"/>
                <a:gridCol w="1757601"/>
                <a:gridCol w="1582711"/>
                <a:gridCol w="1758845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Radio-televisión</a:t>
                      </a:r>
                      <a:endParaRPr lang="es-ES" sz="20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Radio</a:t>
                      </a:r>
                      <a:endParaRPr lang="es-ES" sz="200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televisión</a:t>
                      </a:r>
                      <a:endParaRPr lang="es-ES" sz="200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/>
                        </a:rPr>
                        <a:t>Prensa</a:t>
                      </a:r>
                      <a:endParaRPr lang="es-ES" sz="20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España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1.025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852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1.707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Microsoft Sans Serif" pitchFamily="34" charset="0"/>
              </a:rPr>
              <a:t>Canales según su medio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Microsoft Sans Serif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79512" y="508518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i="1" dirty="0" smtClean="0">
                <a:solidFill>
                  <a:schemeClr val="bg1">
                    <a:lumMod val="95000"/>
                  </a:schemeClr>
                </a:solidFill>
              </a:rPr>
              <a:t>Los canales de prensa son los mayoritarios con un 75% en México y un 46% en España</a:t>
            </a:r>
          </a:p>
        </p:txBody>
      </p:sp>
      <p:pic>
        <p:nvPicPr>
          <p:cNvPr id="7" name="6 Imagen" descr="dist-medios-m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2197"/>
            <a:ext cx="9144000" cy="575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dist-medios-e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2157"/>
            <a:ext cx="9144000" cy="575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0" y="1700808"/>
          <a:ext cx="9144000" cy="4320477"/>
        </p:xfrm>
        <a:graphic>
          <a:graphicData uri="http://schemas.openxmlformats.org/drawingml/2006/table">
            <a:tbl>
              <a:tblPr/>
              <a:tblGrid>
                <a:gridCol w="4419869"/>
                <a:gridCol w="1676131"/>
                <a:gridCol w="1524538"/>
                <a:gridCol w="1523462"/>
              </a:tblGrid>
              <a:tr h="617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Times New Roman"/>
                        </a:rPr>
                        <a:t>Categoría temática</a:t>
                      </a:r>
                      <a:endParaRPr lang="es-E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Times New Roman"/>
                        </a:rPr>
                        <a:t>México</a:t>
                      </a:r>
                      <a:endParaRPr lang="es-ES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Times New Roman"/>
                        </a:rPr>
                        <a:t>España</a:t>
                      </a:r>
                      <a:endParaRPr lang="es-ES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Times New Roman"/>
                        </a:rPr>
                        <a:t>Total</a:t>
                      </a:r>
                      <a:endParaRPr lang="es-E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617211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Calibri"/>
                          <a:cs typeface="Times New Roman"/>
                        </a:rPr>
                        <a:t>Noticias de última hora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Calibri"/>
                          <a:cs typeface="Times New Roman"/>
                        </a:rPr>
                        <a:t>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+mn-lt"/>
                          <a:ea typeface="Calibri"/>
                          <a:cs typeface="Times New Roman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+mn-lt"/>
                          <a:ea typeface="Calibri"/>
                          <a:cs typeface="Times New Roman"/>
                        </a:rPr>
                        <a:t>135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7211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Calibri"/>
                          <a:cs typeface="Times New Roman"/>
                        </a:rPr>
                        <a:t>Noticias locales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Calibri"/>
                          <a:cs typeface="Times New Roman"/>
                        </a:rPr>
                        <a:t>155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+mn-lt"/>
                          <a:ea typeface="Calibri"/>
                          <a:cs typeface="Times New Roman"/>
                        </a:rPr>
                        <a:t>227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7211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Calibri"/>
                          <a:cs typeface="Times New Roman"/>
                        </a:rPr>
                        <a:t>Noticias regionales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+mn-lt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Calibri"/>
                          <a:cs typeface="Times New Roman"/>
                        </a:rPr>
                        <a:t>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+mn-lt"/>
                          <a:ea typeface="Calibri"/>
                          <a:cs typeface="Times New Roman"/>
                        </a:rPr>
                        <a:t>153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7211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Calibri"/>
                          <a:cs typeface="Times New Roman"/>
                        </a:rPr>
                        <a:t>Noticias nacionales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+mn-lt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Calibri"/>
                          <a:cs typeface="Times New Roman"/>
                        </a:rPr>
                        <a:t>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7211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Calibri"/>
                          <a:cs typeface="Times New Roman"/>
                        </a:rPr>
                        <a:t>Noticias internacionales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+mn-lt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7211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+mn-lt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+mn-lt"/>
                          <a:ea typeface="Calibri"/>
                          <a:cs typeface="Times New Roman"/>
                        </a:rPr>
                        <a:t>377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+mn-lt"/>
                          <a:ea typeface="Calibri"/>
                          <a:cs typeface="Times New Roman"/>
                        </a:rPr>
                        <a:t>677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Microsoft Sans Serif" pitchFamily="34" charset="0"/>
              </a:rPr>
              <a:t>Canales</a:t>
            </a:r>
            <a:r>
              <a:rPr kumimoji="0" lang="es-ES" sz="4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Microsoft Sans Serif" pitchFamily="34" charset="0"/>
              </a:rPr>
              <a:t> </a:t>
            </a:r>
            <a:r>
              <a:rPr kumimoji="0" lang="es-E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Microsoft Sans Serif" pitchFamily="34" charset="0"/>
              </a:rPr>
              <a:t>de noticias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Microsoft Sans Serif" pitchFamily="34" charset="0"/>
            </a:endParaRPr>
          </a:p>
        </p:txBody>
      </p:sp>
      <p:pic>
        <p:nvPicPr>
          <p:cNvPr id="8" name="7 Imagen" descr="canales-informativ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921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Microsoft Sans Serif" pitchFamily="34" charset="0"/>
              </a:rPr>
              <a:t>Clasificación de canales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Microsoft Sans Serif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0" y="1485224"/>
          <a:ext cx="9144000" cy="4608072"/>
        </p:xfrm>
        <a:graphic>
          <a:graphicData uri="http://schemas.openxmlformats.org/drawingml/2006/table">
            <a:tbl>
              <a:tblPr/>
              <a:tblGrid>
                <a:gridCol w="4419869"/>
                <a:gridCol w="1676131"/>
                <a:gridCol w="1524538"/>
                <a:gridCol w="1523462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Times New Roman"/>
                        </a:rPr>
                        <a:t>Categoría</a:t>
                      </a:r>
                      <a:endParaRPr lang="es-E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Times New Roman"/>
                        </a:rPr>
                        <a:t>México</a:t>
                      </a:r>
                      <a:endParaRPr lang="es-E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Times New Roman"/>
                        </a:rPr>
                        <a:t>España</a:t>
                      </a:r>
                      <a:endParaRPr lang="es-E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Times New Roman"/>
                        </a:rPr>
                        <a:t>Total</a:t>
                      </a:r>
                      <a:endParaRPr lang="es-E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Opinión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Entretenimiento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Economía, finanzas, </a:t>
                      </a:r>
                      <a:r>
                        <a:rPr lang="es-ES" sz="2000" b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mercados</a:t>
                      </a:r>
                      <a:endParaRPr lang="es-ES" sz="2000" b="0" dirty="0">
                        <a:solidFill>
                          <a:sysClr val="windowText" lastClr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Noticias locales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Deportes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Noticias regionales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Noticias de última hora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Cultura y educación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Salud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Noticias internacionales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ysClr val="windowText" lastClr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4 Imagen" descr="clasificacion-canales-si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5925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s-ES" sz="6000" dirty="0" smtClean="0">
                <a:solidFill>
                  <a:schemeClr val="bg1"/>
                </a:solidFill>
                <a:cs typeface="Microsoft Sans Serif" pitchFamily="34" charset="0"/>
              </a:rPr>
              <a:t>Estudio de los medios </a:t>
            </a:r>
            <a:br>
              <a:rPr lang="es-ES" sz="6000" dirty="0" smtClean="0">
                <a:solidFill>
                  <a:schemeClr val="bg1"/>
                </a:solidFill>
                <a:cs typeface="Microsoft Sans Serif" pitchFamily="34" charset="0"/>
              </a:rPr>
            </a:br>
            <a:r>
              <a:rPr lang="es-ES" sz="6000" dirty="0" smtClean="0">
                <a:solidFill>
                  <a:schemeClr val="bg1"/>
                </a:solidFill>
                <a:cs typeface="Microsoft Sans Serif" pitchFamily="34" charset="0"/>
              </a:rPr>
              <a:t>de comunicación </a:t>
            </a:r>
            <a:br>
              <a:rPr lang="es-ES" sz="6000" dirty="0" smtClean="0">
                <a:solidFill>
                  <a:schemeClr val="bg1"/>
                </a:solidFill>
                <a:cs typeface="Microsoft Sans Serif" pitchFamily="34" charset="0"/>
              </a:rPr>
            </a:br>
            <a:r>
              <a:rPr lang="es-ES" sz="6000" dirty="0" smtClean="0">
                <a:solidFill>
                  <a:schemeClr val="bg1"/>
                </a:solidFill>
                <a:cs typeface="Microsoft Sans Serif" pitchFamily="34" charset="0"/>
              </a:rPr>
              <a:t>Hispano-mexicanos…</a:t>
            </a:r>
            <a:endParaRPr lang="es-ES" sz="6000" dirty="0">
              <a:solidFill>
                <a:schemeClr val="bg1"/>
              </a:solidFill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0" y="1628800"/>
          <a:ext cx="9144000" cy="2520280"/>
        </p:xfrm>
        <a:graphic>
          <a:graphicData uri="http://schemas.openxmlformats.org/drawingml/2006/table">
            <a:tbl>
              <a:tblPr/>
              <a:tblGrid>
                <a:gridCol w="2299242"/>
                <a:gridCol w="2378153"/>
                <a:gridCol w="2364101"/>
                <a:gridCol w="2102504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Times New Roman"/>
                        </a:rPr>
                        <a:t>México</a:t>
                      </a:r>
                      <a:endParaRPr lang="es-E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Times New Roman"/>
                        </a:rPr>
                        <a:t>España</a:t>
                      </a:r>
                      <a:endParaRPr lang="es-E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Times New Roman"/>
                        </a:rPr>
                        <a:t>Total</a:t>
                      </a:r>
                      <a:endParaRPr lang="es-E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Calibri"/>
                          <a:cs typeface="Times New Roman"/>
                        </a:rPr>
                        <a:t>Blogs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+mn-lt"/>
                          <a:ea typeface="Calibri"/>
                          <a:cs typeface="Times New Roman"/>
                        </a:rPr>
                        <a:t>375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+mn-lt"/>
                          <a:ea typeface="Calibri"/>
                          <a:cs typeface="Times New Roman"/>
                        </a:rPr>
                        <a:t>470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Calibri"/>
                          <a:cs typeface="Times New Roman"/>
                        </a:rPr>
                        <a:t>Youtube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+mn-lt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Calibri"/>
                          <a:cs typeface="Times New Roman"/>
                        </a:rPr>
                        <a:t>Podcast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+mn-lt"/>
                          <a:ea typeface="Calibri"/>
                          <a:cs typeface="Times New Roman"/>
                        </a:rPr>
                        <a:t>522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latin typeface="+mn-lt"/>
                          <a:ea typeface="Calibri"/>
                          <a:cs typeface="Times New Roman"/>
                        </a:rPr>
                        <a:t>527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noProof="0" dirty="0" smtClean="0">
                <a:solidFill>
                  <a:schemeClr val="bg1"/>
                </a:solidFill>
                <a:latin typeface="+mj-lt"/>
                <a:ea typeface="+mj-ea"/>
                <a:cs typeface="Microsoft Sans Serif" pitchFamily="34" charset="0"/>
              </a:rPr>
              <a:t>Blogs, Podcast y Youtube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Microsoft Sans Serif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99592" y="4748951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i="1" dirty="0" smtClean="0">
                <a:solidFill>
                  <a:schemeClr val="bg1">
                    <a:lumMod val="95000"/>
                  </a:schemeClr>
                </a:solidFill>
              </a:rPr>
              <a:t>427 de los 522 podcast corresponden a RTVE, lo que supone el 81% del total</a:t>
            </a:r>
          </a:p>
        </p:txBody>
      </p:sp>
      <p:pic>
        <p:nvPicPr>
          <p:cNvPr id="9" name="8 Imagen" descr="blogs-to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378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0" y="2276872"/>
          <a:ext cx="9143999" cy="2880320"/>
        </p:xfrm>
        <a:graphic>
          <a:graphicData uri="http://schemas.openxmlformats.org/drawingml/2006/table">
            <a:tbl>
              <a:tblPr/>
              <a:tblGrid>
                <a:gridCol w="4115606"/>
                <a:gridCol w="1676131"/>
                <a:gridCol w="1676131"/>
                <a:gridCol w="1676131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Times New Roman"/>
                        </a:rPr>
                        <a:t>México</a:t>
                      </a:r>
                      <a:endParaRPr lang="es-E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Times New Roman"/>
                        </a:rPr>
                        <a:t>España</a:t>
                      </a:r>
                      <a:endParaRPr lang="es-E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Times New Roman"/>
                        </a:rPr>
                        <a:t>Suma total</a:t>
                      </a:r>
                      <a:endParaRPr lang="es-E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 contenidos publicados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24.369</a:t>
                      </a:r>
                      <a:endParaRPr lang="es-ES" sz="3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36.161</a:t>
                      </a:r>
                      <a:endParaRPr lang="es-ES" sz="3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60.530</a:t>
                      </a:r>
                      <a:endParaRPr lang="es-ES" sz="3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Media de contenidos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por canal</a:t>
                      </a:r>
                      <a:endParaRPr lang="es-ES" sz="20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26,5</a:t>
                      </a:r>
                      <a:endParaRPr lang="es-ES" sz="3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es-ES" sz="3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es-ES" sz="3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1916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noProof="0" dirty="0" smtClean="0">
                <a:solidFill>
                  <a:schemeClr val="bg1"/>
                </a:solidFill>
                <a:latin typeface="+mj-lt"/>
                <a:ea typeface="+mj-ea"/>
                <a:cs typeface="Microsoft Sans Serif" pitchFamily="34" charset="0"/>
              </a:rPr>
              <a:t>Producción de contenidos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noProof="0" dirty="0" smtClean="0">
                <a:solidFill>
                  <a:schemeClr val="bg1"/>
                </a:solidFill>
                <a:latin typeface="+mj-lt"/>
                <a:ea typeface="+mj-ea"/>
                <a:cs typeface="Microsoft Sans Serif" pitchFamily="34" charset="0"/>
              </a:rPr>
              <a:t>en 24 horas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Microsoft Sans Serif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5662989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i="1" dirty="0" smtClean="0">
                <a:solidFill>
                  <a:schemeClr val="bg1">
                    <a:lumMod val="95000"/>
                  </a:schemeClr>
                </a:solidFill>
              </a:rPr>
              <a:t>Los medios mexicanos son más productivos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noProof="0" dirty="0" smtClean="0">
                <a:solidFill>
                  <a:schemeClr val="bg1"/>
                </a:solidFill>
                <a:latin typeface="+mj-lt"/>
                <a:ea typeface="+mj-ea"/>
                <a:cs typeface="Microsoft Sans Serif" pitchFamily="34" charset="0"/>
              </a:rPr>
              <a:t>Clasificación de los contenidos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Microsoft Sans Serif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1412776"/>
          <a:ext cx="9161572" cy="3631332"/>
        </p:xfrm>
        <a:graphic>
          <a:graphicData uri="http://schemas.openxmlformats.org/drawingml/2006/table">
            <a:tbl>
              <a:tblPr/>
              <a:tblGrid>
                <a:gridCol w="4499992"/>
                <a:gridCol w="1656184"/>
                <a:gridCol w="1512168"/>
                <a:gridCol w="1493228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Categoría</a:t>
                      </a:r>
                      <a:endParaRPr lang="es-ES" sz="2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México</a:t>
                      </a:r>
                      <a:endParaRPr lang="es-E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España</a:t>
                      </a:r>
                      <a:endParaRPr lang="es-E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es-E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Noticias internacionales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1.673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4.090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5.763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Noticias nacionales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2.230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3.388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5.618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Noticias locales y regionales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1.683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2.797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4.480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Gobierno e institucional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1.221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2.162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3.383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Cultura y educación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965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1.488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6">
                <a:tc gridSpan="4"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68000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Biblioteconomía y Documentación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23528" y="530120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i="1" dirty="0" smtClean="0">
                <a:solidFill>
                  <a:schemeClr val="bg1">
                    <a:lumMod val="95000"/>
                  </a:schemeClr>
                </a:solidFill>
              </a:rPr>
              <a:t>24 categorías no son suficientes para toda la información recuperada</a:t>
            </a:r>
          </a:p>
        </p:txBody>
      </p:sp>
      <p:pic>
        <p:nvPicPr>
          <p:cNvPr id="3" name="2 Imagen" descr="categorias-ite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285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55576" y="1628800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400" dirty="0" smtClean="0">
                <a:solidFill>
                  <a:schemeClr val="bg1"/>
                </a:solidFill>
              </a:rPr>
              <a:t>ReSync es una plataforma válida para la investigación de los contenidos publicados en canales de sindicación</a:t>
            </a:r>
          </a:p>
          <a:p>
            <a:pPr marL="457200" indent="-457200">
              <a:buFont typeface="+mj-lt"/>
              <a:buAutoNum type="arabicPeriod"/>
            </a:pPr>
            <a:endParaRPr lang="es-E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 smtClean="0">
                <a:solidFill>
                  <a:schemeClr val="bg1"/>
                </a:solidFill>
              </a:rPr>
              <a:t>Los medios mexicanos con 920 canales de sindicación, publican más de 24.000 noticias al día.</a:t>
            </a:r>
          </a:p>
          <a:p>
            <a:pPr marL="457200" indent="-457200">
              <a:buFont typeface="+mj-lt"/>
              <a:buAutoNum type="arabicPeriod"/>
            </a:pPr>
            <a:endParaRPr lang="es-E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 smtClean="0">
                <a:solidFill>
                  <a:schemeClr val="bg1"/>
                </a:solidFill>
              </a:rPr>
              <a:t>En España con 2.241 canales en medios de comunicación se difunden más de 36.000 noticias diarias.</a:t>
            </a:r>
          </a:p>
          <a:p>
            <a:pPr marL="457200" indent="-457200">
              <a:buFont typeface="+mj-lt"/>
              <a:buAutoNum type="arabicPeriod"/>
            </a:pPr>
            <a:endParaRPr lang="es-E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 smtClean="0">
                <a:solidFill>
                  <a:schemeClr val="bg1"/>
                </a:solidFill>
              </a:rPr>
              <a:t>Los medios mexicanos publican 26,5 noticias por canal de sindicación, aproximadamente un 48% más que los medios españoles con una media de 14 noticias por canal de sindicación.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Microsoft Sans Serif" pitchFamily="34" charset="0"/>
              </a:rPr>
              <a:t>Conclusiones I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55576" y="1628800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s-ES" sz="2400" dirty="0" smtClean="0">
                <a:solidFill>
                  <a:schemeClr val="bg1"/>
                </a:solidFill>
              </a:rPr>
              <a:t>En México los medios de prensa predominan sobre el resto con un 75% del total. En cambio en España este porcentaje se reduce hasta el 46% en beneficio de los canales de sindicación de radio que ocupan un 36%. </a:t>
            </a:r>
          </a:p>
          <a:p>
            <a:pPr marL="457200" indent="-457200">
              <a:buFont typeface="+mj-lt"/>
              <a:buAutoNum type="arabicPeriod" startAt="5"/>
            </a:pPr>
            <a:endParaRPr lang="es-E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s-ES" sz="2400" dirty="0" smtClean="0">
                <a:solidFill>
                  <a:schemeClr val="bg1"/>
                </a:solidFill>
              </a:rPr>
              <a:t>Esto es debido a la publicación masiva de podcast, especialmente los aportados por RTVE con los que se configura el mayor archivo digital de radio en España.</a:t>
            </a:r>
          </a:p>
          <a:p>
            <a:pPr marL="457200" indent="-457200">
              <a:buFont typeface="+mj-lt"/>
              <a:buAutoNum type="arabicPeriod" startAt="5"/>
            </a:pPr>
            <a:endParaRPr lang="es-E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s-ES" sz="2400" dirty="0" smtClean="0">
                <a:solidFill>
                  <a:schemeClr val="bg1"/>
                </a:solidFill>
              </a:rPr>
              <a:t>En España se clasifican 430 canales de sindicación especializados en opinión de los que 375 canales corresponden a blogs.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Microsoft Sans Serif" pitchFamily="34" charset="0"/>
              </a:rPr>
              <a:t>Conclusiones II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55576" y="1628800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s-ES" sz="2400" dirty="0" smtClean="0">
                <a:solidFill>
                  <a:schemeClr val="bg1"/>
                </a:solidFill>
              </a:rPr>
              <a:t>La Biblioteconomía y Documentación, aún con una cifra reducida, tiene una presencia razonable, dentro de la producción informativa de los medios de comunicación constando en suma de 108 noticias.</a:t>
            </a:r>
          </a:p>
          <a:p>
            <a:pPr marL="457200" indent="-457200">
              <a:buFont typeface="+mj-lt"/>
              <a:buAutoNum type="arabicPeriod" startAt="8"/>
            </a:pPr>
            <a:endParaRPr lang="es-E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es-ES" sz="2400" dirty="0" smtClean="0">
                <a:solidFill>
                  <a:schemeClr val="bg1"/>
                </a:solidFill>
              </a:rPr>
              <a:t>Existe una clara estratificación de canales de sindicación que diferencian noticias locales, regionales, nacionales e internacionales que conforman 15.861 entradas</a:t>
            </a:r>
            <a:r>
              <a:rPr lang="es-ES" sz="2400" dirty="0" smtClean="0">
                <a:solidFill>
                  <a:schemeClr val="bg1"/>
                </a:solidFill>
              </a:rPr>
              <a:t>.</a:t>
            </a:r>
            <a:endParaRPr lang="es-ES" sz="2400" dirty="0" smtClean="0">
              <a:solidFill>
                <a:schemeClr val="bg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Microsoft Sans Serif" pitchFamily="34" charset="0"/>
              </a:rPr>
              <a:t>Conclusiones III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noProof="0" dirty="0" smtClean="0">
                <a:solidFill>
                  <a:schemeClr val="bg1"/>
                </a:solidFill>
                <a:latin typeface="+mj-lt"/>
                <a:ea typeface="+mj-ea"/>
                <a:cs typeface="Microsoft Sans Serif" pitchFamily="34" charset="0"/>
              </a:rPr>
              <a:t>Repercusiones</a:t>
            </a:r>
            <a:endParaRPr kumimoji="0" lang="es-E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Microsoft Sans Serif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75656" y="1773391"/>
            <a:ext cx="73448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s-ES" sz="3200" dirty="0" smtClean="0">
                <a:solidFill>
                  <a:schemeClr val="bg1"/>
                </a:solidFill>
              </a:rPr>
              <a:t>	Nueva metodología para estudiar medios de comunicación</a:t>
            </a:r>
          </a:p>
          <a:p>
            <a:pPr marL="457200" indent="-457200"/>
            <a:endParaRPr lang="es-ES" sz="40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s-ES" sz="3200" dirty="0" smtClean="0">
                <a:solidFill>
                  <a:schemeClr val="bg1"/>
                </a:solidFill>
              </a:rPr>
              <a:t>	Control global de la información publicada en medios de comunicación</a:t>
            </a:r>
          </a:p>
          <a:p>
            <a:pPr marL="457200" indent="-457200"/>
            <a:endParaRPr lang="es-ES" sz="40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s-ES" sz="3200" dirty="0" smtClean="0">
                <a:solidFill>
                  <a:schemeClr val="bg1"/>
                </a:solidFill>
              </a:rPr>
              <a:t>	Comercialización de nuevos servicios de información</a:t>
            </a:r>
          </a:p>
        </p:txBody>
      </p:sp>
      <p:pic>
        <p:nvPicPr>
          <p:cNvPr id="7" name="6 Imagen" descr="1300447889_tes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1328936" cy="1328936"/>
          </a:xfrm>
          <a:prstGeom prst="rect">
            <a:avLst/>
          </a:prstGeom>
        </p:spPr>
      </p:pic>
      <p:pic>
        <p:nvPicPr>
          <p:cNvPr id="8" name="7 Imagen" descr="1300631804_vis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653136"/>
            <a:ext cx="1512168" cy="1512168"/>
          </a:xfrm>
          <a:prstGeom prst="rect">
            <a:avLst/>
          </a:prstGeom>
        </p:spPr>
      </p:pic>
      <p:pic>
        <p:nvPicPr>
          <p:cNvPr id="9" name="8 Imagen" descr="1300631867_control_pan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56992"/>
            <a:ext cx="1152128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AppServ\www\resync1\interface\logo-resync-hig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88840"/>
            <a:ext cx="3672408" cy="29895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dirty="0" smtClean="0">
                <a:solidFill>
                  <a:schemeClr val="bg1"/>
                </a:solidFill>
                <a:latin typeface="+mj-lt"/>
                <a:ea typeface="+mj-ea"/>
                <a:cs typeface="Microsoft Sans Serif" pitchFamily="34" charset="0"/>
              </a:rPr>
              <a:t>Demostración</a:t>
            </a:r>
            <a:endParaRPr kumimoji="0" lang="es-E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6000" noProof="0" dirty="0" smtClean="0">
                <a:solidFill>
                  <a:schemeClr val="bg1"/>
                </a:solidFill>
                <a:latin typeface="+mj-lt"/>
                <a:ea typeface="+mj-ea"/>
                <a:cs typeface="Microsoft Sans Serif" pitchFamily="34" charset="0"/>
              </a:rPr>
              <a:t>Gracias por su atención</a:t>
            </a:r>
            <a:endParaRPr kumimoji="0" lang="es-ES" sz="6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s-ES" sz="6000" dirty="0" smtClean="0">
                <a:solidFill>
                  <a:schemeClr val="bg1"/>
                </a:solidFill>
                <a:cs typeface="Microsoft Sans Serif" pitchFamily="34" charset="0"/>
              </a:rPr>
              <a:t>…a través de sus </a:t>
            </a:r>
            <a:br>
              <a:rPr lang="es-ES" sz="6000" dirty="0" smtClean="0">
                <a:solidFill>
                  <a:schemeClr val="bg1"/>
                </a:solidFill>
                <a:cs typeface="Microsoft Sans Serif" pitchFamily="34" charset="0"/>
              </a:rPr>
            </a:br>
            <a:r>
              <a:rPr lang="es-ES" sz="6000" dirty="0" smtClean="0">
                <a:solidFill>
                  <a:schemeClr val="bg1"/>
                </a:solidFill>
                <a:cs typeface="Microsoft Sans Serif" pitchFamily="34" charset="0"/>
              </a:rPr>
              <a:t>canales de sindicación.</a:t>
            </a:r>
            <a:endParaRPr lang="es-ES" sz="6000" dirty="0">
              <a:solidFill>
                <a:schemeClr val="bg1"/>
              </a:solidFill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63888" y="2924944"/>
            <a:ext cx="5580112" cy="1710062"/>
          </a:xfrm>
        </p:spPr>
        <p:txBody>
          <a:bodyPr>
            <a:noAutofit/>
          </a:bodyPr>
          <a:lstStyle/>
          <a:p>
            <a:r>
              <a:rPr lang="es-ES" sz="120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cs typeface="Microsoft Sans Serif" pitchFamily="34" charset="0"/>
              </a:rPr>
              <a:t>ReSync</a:t>
            </a:r>
            <a:endParaRPr lang="es-ES" sz="120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cs typeface="Microsoft Sans Serif" pitchFamily="34" charset="0"/>
            </a:endParaRPr>
          </a:p>
        </p:txBody>
      </p:sp>
      <p:pic>
        <p:nvPicPr>
          <p:cNvPr id="1026" name="Picture 2" descr="C:\AppServ\www\resync1\interface\logo-resync-hig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03546"/>
            <a:ext cx="3672408" cy="29895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7740352" y="3068960"/>
            <a:ext cx="121575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 smtClean="0">
                <a:solidFill>
                  <a:schemeClr val="bg1"/>
                </a:solidFill>
                <a:latin typeface="+mj-lt"/>
                <a:ea typeface="+mj-ea"/>
                <a:cs typeface="Microsoft Sans Serif" pitchFamily="34" charset="0"/>
              </a:rPr>
              <a:t>TM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chemeClr val="bg1"/>
                </a:solidFill>
                <a:cs typeface="Microsoft Sans Serif" pitchFamily="34" charset="0"/>
              </a:rPr>
              <a:t>Objetivos</a:t>
            </a:r>
            <a:endParaRPr lang="es-ES" sz="4800" dirty="0">
              <a:solidFill>
                <a:schemeClr val="bg1"/>
              </a:solidFill>
              <a:cs typeface="Microsoft Sans Serif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1484784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800" dirty="0" smtClean="0">
                <a:solidFill>
                  <a:schemeClr val="bg1"/>
                </a:solidFill>
              </a:rPr>
              <a:t>Gestionar canales de sindicación a gran escala.</a:t>
            </a:r>
          </a:p>
          <a:p>
            <a:pPr marL="342900" indent="-342900">
              <a:buFont typeface="+mj-lt"/>
              <a:buAutoNum type="arabicPeriod"/>
            </a:pPr>
            <a:endParaRPr lang="es-ES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2800" dirty="0" smtClean="0">
                <a:solidFill>
                  <a:schemeClr val="bg1"/>
                </a:solidFill>
              </a:rPr>
              <a:t>Recuperar todo lo publicado en los medios de comunicación: prensa, radio y televisión. </a:t>
            </a:r>
          </a:p>
          <a:p>
            <a:pPr marL="342900" indent="-342900">
              <a:buFont typeface="+mj-lt"/>
              <a:buAutoNum type="arabicPeriod"/>
            </a:pPr>
            <a:endParaRPr lang="es-ES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2800" dirty="0" smtClean="0">
                <a:solidFill>
                  <a:schemeClr val="bg1"/>
                </a:solidFill>
              </a:rPr>
              <a:t>Que el programa sea autónomo para procesar la información publicada en tiempo real.</a:t>
            </a:r>
          </a:p>
          <a:p>
            <a:pPr marL="342900" indent="-342900">
              <a:buFont typeface="+mj-lt"/>
              <a:buAutoNum type="arabicPeriod"/>
            </a:pPr>
            <a:endParaRPr lang="es-ES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2800" dirty="0" smtClean="0">
                <a:solidFill>
                  <a:schemeClr val="bg1"/>
                </a:solidFill>
              </a:rPr>
              <a:t>Filtrar toda la información recuperada para obtener datos cuantitativos y conclusiones científicas.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1916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6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Microsoft Sans Serif" pitchFamily="34" charset="0"/>
            </a:endParaRPr>
          </a:p>
        </p:txBody>
      </p:sp>
      <p:sp>
        <p:nvSpPr>
          <p:cNvPr id="11" name="10 Flecha abajo"/>
          <p:cNvSpPr/>
          <p:nvPr/>
        </p:nvSpPr>
        <p:spPr>
          <a:xfrm>
            <a:off x="4355976" y="2420888"/>
            <a:ext cx="360040" cy="504056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>
            <a:off x="4355976" y="3501008"/>
            <a:ext cx="360040" cy="504056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abajo"/>
          <p:cNvSpPr/>
          <p:nvPr/>
        </p:nvSpPr>
        <p:spPr>
          <a:xfrm>
            <a:off x="4355976" y="4581128"/>
            <a:ext cx="360040" cy="504056"/>
          </a:xfrm>
          <a:prstGeom prst="downArrow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23528" y="1844824"/>
            <a:ext cx="8424936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Importación OPML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3528" y="2924944"/>
            <a:ext cx="8424936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Validación de canales de sindicación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28" y="4005064"/>
            <a:ext cx="8424936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Actualización de canales de sindicación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3528" y="5085184"/>
            <a:ext cx="8424936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Recuperación de ítems en canales de sindicación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chemeClr val="bg1"/>
                </a:solidFill>
                <a:cs typeface="Microsoft Sans Serif" pitchFamily="34" charset="0"/>
              </a:rPr>
              <a:t>Funcionamiento</a:t>
            </a:r>
            <a:endParaRPr lang="es-ES" sz="4800" dirty="0">
              <a:solidFill>
                <a:schemeClr val="bg1"/>
              </a:solidFill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bo\Downloads\opml-icon\png\opml-icon-128x1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0456" y="4179664"/>
            <a:ext cx="1625600" cy="16256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052" name="Picture 4" descr="C:\Users\mbo\Downloads\1300352197_Feed_512x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648072" cy="64807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Picture 4" descr="C:\Users\mbo\Downloads\1300352197_Feed_512x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564904"/>
            <a:ext cx="648072" cy="64807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1" name="Picture 4" descr="C:\Users\mbo\Downloads\1300352197_Feed_512x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564904"/>
            <a:ext cx="648072" cy="64807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4" descr="C:\Users\mbo\Downloads\1300352197_Feed_512x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564904"/>
            <a:ext cx="648072" cy="64807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Picture 2" descr="C:\AppServ\www\resync1\interface\logo-resync-hig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36912"/>
            <a:ext cx="2388304" cy="194421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14" name="13 CuadroTexto"/>
          <p:cNvSpPr txBox="1"/>
          <p:nvPr/>
        </p:nvSpPr>
        <p:spPr>
          <a:xfrm>
            <a:off x="5940152" y="184482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+mj-lt"/>
              </a:rPr>
              <a:t>ReSync</a:t>
            </a:r>
            <a:endParaRPr lang="es-E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491880" y="3451647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bg1"/>
                </a:solidFill>
                <a:latin typeface="+mj-lt"/>
              </a:rPr>
              <a:t>OPML</a:t>
            </a:r>
            <a:endParaRPr lang="es-E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51520" y="191683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+mj-lt"/>
              </a:rPr>
              <a:t>Canales de sindicación</a:t>
            </a:r>
            <a:endParaRPr lang="es-E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20 Flecha doblada"/>
          <p:cNvSpPr/>
          <p:nvPr/>
        </p:nvSpPr>
        <p:spPr>
          <a:xfrm flipV="1">
            <a:off x="1835696" y="3645024"/>
            <a:ext cx="1368152" cy="1800200"/>
          </a:xfrm>
          <a:prstGeom prst="bentArrow">
            <a:avLst>
              <a:gd name="adj1" fmla="val 8774"/>
              <a:gd name="adj2" fmla="val 16635"/>
              <a:gd name="adj3" fmla="val 23391"/>
              <a:gd name="adj4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22 Flecha doblada"/>
          <p:cNvSpPr/>
          <p:nvPr/>
        </p:nvSpPr>
        <p:spPr>
          <a:xfrm>
            <a:off x="4211960" y="1916832"/>
            <a:ext cx="1728192" cy="1512168"/>
          </a:xfrm>
          <a:prstGeom prst="bentArrow">
            <a:avLst>
              <a:gd name="adj1" fmla="val 8203"/>
              <a:gd name="adj2" fmla="val 14501"/>
              <a:gd name="adj3" fmla="val 19601"/>
              <a:gd name="adj4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Microsoft Sans Serif" pitchFamily="34" charset="0"/>
              </a:rPr>
              <a:t>Importación OPML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5661248"/>
            <a:ext cx="9144000" cy="936104"/>
          </a:xfrm>
          <a:prstGeom prst="rect">
            <a:avLst/>
          </a:prstGeom>
          <a:solidFill>
            <a:schemeClr val="bg1"/>
          </a:solidFill>
          <a:ln w="12700">
            <a:solidFill>
              <a:srgbClr val="2F2C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51520" y="5807005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BLÁZQUEZ OCHANDO, M. 2011. 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Probando los límites de Google Reader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Disponible en: </a:t>
            </a:r>
            <a:r>
              <a:rPr kumimoji="0" lang="es-ES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http://www.mblazquez.es/documents/articulo-limites-google-reader.html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3529" y="3812847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OPML</a:t>
            </a:r>
          </a:p>
          <a:p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1700 canales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12847"/>
            <a:ext cx="144016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AppServ\www\resync1\interface\logo-resync-hig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869809"/>
            <a:ext cx="1296144" cy="105513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0247" name="Picture 7" descr="C:\Users\mbo\Downloads\1300355421_cle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717032"/>
            <a:ext cx="1152128" cy="1152128"/>
          </a:xfrm>
          <a:prstGeom prst="rect">
            <a:avLst/>
          </a:prstGeom>
          <a:noFill/>
        </p:spPr>
      </p:pic>
      <p:pic>
        <p:nvPicPr>
          <p:cNvPr id="10248" name="Picture 8" descr="C:\Users\mbo\Downloads\1300355411_button_canc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6828" y="3923699"/>
            <a:ext cx="897260" cy="897260"/>
          </a:xfrm>
          <a:prstGeom prst="rect">
            <a:avLst/>
          </a:prstGeom>
          <a:noFill/>
        </p:spPr>
      </p:pic>
      <p:pic>
        <p:nvPicPr>
          <p:cNvPr id="10249" name="Picture 9" descr="C:\Users\mbo\Desktop\VIII SEMINARIO HISPANO MEXICANO\power\Imagen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916832"/>
            <a:ext cx="2736304" cy="102344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cxnSp>
        <p:nvCxnSpPr>
          <p:cNvPr id="19" name="18 Conector recto"/>
          <p:cNvCxnSpPr/>
          <p:nvPr/>
        </p:nvCxnSpPr>
        <p:spPr>
          <a:xfrm>
            <a:off x="251520" y="3429000"/>
            <a:ext cx="84969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1763688" y="3356992"/>
            <a:ext cx="31683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rot="5400000">
            <a:off x="4932040" y="3356992"/>
            <a:ext cx="31683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 Título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Microsoft Sans Serif" pitchFamily="34" charset="0"/>
              </a:rPr>
              <a:t>ReSync</a:t>
            </a:r>
            <a:r>
              <a:rPr kumimoji="0" lang="es-ES" sz="4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Microsoft Sans Serif" pitchFamily="34" charset="0"/>
              </a:rPr>
              <a:t> vs Google Reader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Flecha abajo"/>
          <p:cNvSpPr/>
          <p:nvPr/>
        </p:nvSpPr>
        <p:spPr>
          <a:xfrm>
            <a:off x="6804248" y="4365104"/>
            <a:ext cx="216024" cy="576064"/>
          </a:xfrm>
          <a:prstGeom prst="downArrow">
            <a:avLst>
              <a:gd name="adj1" fmla="val 50000"/>
              <a:gd name="adj2" fmla="val 6249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467544" y="4974267"/>
            <a:ext cx="2232248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Eliminación </a:t>
            </a:r>
          </a:p>
          <a:p>
            <a:pPr algn="ctr"/>
            <a:r>
              <a:rPr lang="es-ES" sz="2400" dirty="0" smtClean="0">
                <a:solidFill>
                  <a:schemeClr val="bg1">
                    <a:lumMod val="95000"/>
                  </a:schemeClr>
                </a:solidFill>
              </a:rPr>
              <a:t>y Log</a:t>
            </a:r>
          </a:p>
        </p:txBody>
      </p:sp>
      <p:sp>
        <p:nvSpPr>
          <p:cNvPr id="17" name="16 Flecha abajo"/>
          <p:cNvSpPr/>
          <p:nvPr/>
        </p:nvSpPr>
        <p:spPr>
          <a:xfrm>
            <a:off x="4355976" y="4365104"/>
            <a:ext cx="216024" cy="576064"/>
          </a:xfrm>
          <a:prstGeom prst="downArrow">
            <a:avLst>
              <a:gd name="adj1" fmla="val 50000"/>
              <a:gd name="adj2" fmla="val 6249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izquierda"/>
          <p:cNvSpPr/>
          <p:nvPr/>
        </p:nvSpPr>
        <p:spPr>
          <a:xfrm>
            <a:off x="2483768" y="5229200"/>
            <a:ext cx="1224136" cy="360040"/>
          </a:xfrm>
          <a:prstGeom prst="leftArrow">
            <a:avLst>
              <a:gd name="adj1" fmla="val 50000"/>
              <a:gd name="adj2" fmla="val 590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Decisión"/>
          <p:cNvSpPr/>
          <p:nvPr/>
        </p:nvSpPr>
        <p:spPr>
          <a:xfrm>
            <a:off x="3491880" y="4941168"/>
            <a:ext cx="1944216" cy="936104"/>
          </a:xfrm>
          <a:prstGeom prst="flowChartDecisi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No</a:t>
            </a:r>
            <a:endParaRPr lang="es-ES" sz="2800" dirty="0"/>
          </a:p>
        </p:txBody>
      </p:sp>
      <p:sp>
        <p:nvSpPr>
          <p:cNvPr id="21" name="20 Decisión"/>
          <p:cNvSpPr/>
          <p:nvPr/>
        </p:nvSpPr>
        <p:spPr>
          <a:xfrm>
            <a:off x="5940152" y="4941168"/>
            <a:ext cx="1944216" cy="936104"/>
          </a:xfrm>
          <a:prstGeom prst="flowChartDecisi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Sí</a:t>
            </a:r>
            <a:endParaRPr lang="es-ES" sz="2800" dirty="0"/>
          </a:p>
        </p:txBody>
      </p:sp>
      <p:pic>
        <p:nvPicPr>
          <p:cNvPr id="2" name="Picture 4" descr="C:\Users\mbo\Downloads\1300352197_Feed_512x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46803"/>
            <a:ext cx="648072" cy="64807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3 CuadroTexto"/>
          <p:cNvSpPr txBox="1"/>
          <p:nvPr/>
        </p:nvSpPr>
        <p:spPr>
          <a:xfrm>
            <a:off x="3203848" y="2510899"/>
            <a:ext cx="5472608" cy="187743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"/>
            </a:pPr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</a:rPr>
              <a:t>   ¿La URL es correcta?</a:t>
            </a:r>
          </a:p>
          <a:p>
            <a:endParaRPr lang="es-E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Symbol" pitchFamily="18" charset="2"/>
              <a:buChar char=""/>
            </a:pPr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</a:rPr>
              <a:t>   ¿Está disponible en línea?</a:t>
            </a:r>
          </a:p>
          <a:p>
            <a:endParaRPr lang="es-ES" sz="10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Symbol" pitchFamily="18" charset="2"/>
              <a:buChar char=""/>
            </a:pPr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</a:rPr>
              <a:t>   ¿Su sintaxis es correcta?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043608" y="1484784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+mj-lt"/>
              </a:rPr>
              <a:t>Canal de sindicación</a:t>
            </a:r>
            <a:endParaRPr lang="es-E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7 Flecha doblada"/>
          <p:cNvSpPr/>
          <p:nvPr/>
        </p:nvSpPr>
        <p:spPr>
          <a:xfrm rot="5400000">
            <a:off x="4283968" y="926723"/>
            <a:ext cx="504056" cy="2520280"/>
          </a:xfrm>
          <a:prstGeom prst="bentArrow">
            <a:avLst>
              <a:gd name="adj1" fmla="val 19373"/>
              <a:gd name="adj2" fmla="val 30946"/>
              <a:gd name="adj3" fmla="val 42740"/>
              <a:gd name="adj4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1" name="Picture 7" descr="C:\Users\mbo\Downloads\1300355421_cle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959171"/>
            <a:ext cx="864096" cy="864096"/>
          </a:xfrm>
          <a:prstGeom prst="rect">
            <a:avLst/>
          </a:prstGeom>
          <a:noFill/>
        </p:spPr>
      </p:pic>
      <p:pic>
        <p:nvPicPr>
          <p:cNvPr id="12" name="Picture 8" descr="C:\Users\mbo\Downloads\1300355411_button_canc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103187"/>
            <a:ext cx="648072" cy="648072"/>
          </a:xfrm>
          <a:prstGeom prst="rect">
            <a:avLst/>
          </a:prstGeom>
          <a:noFill/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Microsoft Sans Serif" pitchFamily="34" charset="0"/>
              </a:rPr>
              <a:t>Validación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880</Words>
  <Application>Microsoft Office PowerPoint</Application>
  <PresentationFormat>Presentación en pantalla (4:3)</PresentationFormat>
  <Paragraphs>329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Diapositiva 1</vt:lpstr>
      <vt:lpstr>Estudio de los medios  de comunicación  Hispano-mexicanos…</vt:lpstr>
      <vt:lpstr>…a través de sus  canales de sindicación.</vt:lpstr>
      <vt:lpstr>ReSync</vt:lpstr>
      <vt:lpstr>Objetivos</vt:lpstr>
      <vt:lpstr>Funcionamiento</vt:lpstr>
      <vt:lpstr>Diapositiva 7</vt:lpstr>
      <vt:lpstr>Diapositiva 8</vt:lpstr>
      <vt:lpstr>Diapositiva 9</vt:lpstr>
      <vt:lpstr>Diapositiva 10</vt:lpstr>
      <vt:lpstr>Diapositiva 11</vt:lpstr>
      <vt:lpstr>Experimentando con los medios Españoles y Mexicanos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Company>www.intercambiosvirtuales.org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 los medios de comunicación  Hispano-mexicanos</dc:title>
  <dc:creator>www.intercambiosvirtuales.org</dc:creator>
  <cp:lastModifiedBy>www.intercambiosvirtuales.org</cp:lastModifiedBy>
  <cp:revision>102</cp:revision>
  <dcterms:created xsi:type="dcterms:W3CDTF">2011-03-16T14:18:43Z</dcterms:created>
  <dcterms:modified xsi:type="dcterms:W3CDTF">2011-03-24T10:22:56Z</dcterms:modified>
</cp:coreProperties>
</file>