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4" r:id="rId17"/>
    <p:sldId id="27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7" y="-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20/04/2013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blazquez.es/" TargetMode="External"/><Relationship Id="rId2" Type="http://schemas.openxmlformats.org/officeDocument/2006/relationships/hyperlink" Target="mailto:manuel.blazquez@pdi.ucm.e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-archivo.uc3m.es/bitstream/10016/8490/1/PFC_David_Aparicio_Escribano.pdf" TargetMode="External"/><Relationship Id="rId2" Type="http://schemas.openxmlformats.org/officeDocument/2006/relationships/hyperlink" Target="http://combine.it.lth.se/documentation/DocMain/node7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prints.rclis.org/19030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era.ugr.es/tesisugr/15894046.pdf" TargetMode="External"/><Relationship Id="rId2" Type="http://schemas.openxmlformats.org/officeDocument/2006/relationships/hyperlink" Target="http://eprints.rclis.org/19031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09.sigmod.org/disc/disc99/disc/dmkd/acird.pdf" TargetMode="External"/><Relationship Id="rId2" Type="http://schemas.openxmlformats.org/officeDocument/2006/relationships/hyperlink" Target="http://revistas.ucm.es/index.php/DCIN/article/view/DCIN0707110025A/1895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blazquez.es/testbench/evaluacion/prueba1-mx/" TargetMode="External"/><Relationship Id="rId2" Type="http://schemas.openxmlformats.org/officeDocument/2006/relationships/hyperlink" Target="http://mblazquez.es/testbench/evaluacion/prueba1-e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es-ES" sz="3200" dirty="0" smtClean="0"/>
              <a:t>Evaluación del sistema de clasificación automática </a:t>
            </a:r>
            <a:br>
              <a:rPr lang="es-ES" sz="3200" dirty="0" smtClean="0"/>
            </a:br>
            <a:r>
              <a:rPr lang="es-ES" sz="3200" dirty="0" smtClean="0"/>
              <a:t>de contenidos </a:t>
            </a:r>
            <a:r>
              <a:rPr lang="es-ES" sz="3200" i="1" dirty="0" err="1" smtClean="0"/>
              <a:t>Resync</a:t>
            </a:r>
            <a:r>
              <a:rPr lang="es-ES" sz="3200" dirty="0" smtClean="0"/>
              <a:t> en Medios de comunicación españoles y mexicanos</a:t>
            </a: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963616"/>
            <a:ext cx="6400800" cy="841648"/>
          </a:xfrm>
        </p:spPr>
        <p:txBody>
          <a:bodyPr>
            <a:normAutofit fontScale="70000" lnSpcReduction="20000"/>
          </a:bodyPr>
          <a:lstStyle/>
          <a:p>
            <a:r>
              <a:rPr lang="es-ES" sz="2400" dirty="0" smtClean="0"/>
              <a:t>Prof. Manuel Blázquez Ochando</a:t>
            </a:r>
          </a:p>
          <a:p>
            <a:r>
              <a:rPr lang="es-ES" sz="2400" dirty="0" smtClean="0">
                <a:hlinkClick r:id="rId2"/>
              </a:rPr>
              <a:t>manuel.blazquez@pdi.ucm.es</a:t>
            </a:r>
            <a:r>
              <a:rPr lang="es-ES" sz="2400" dirty="0" smtClean="0"/>
              <a:t> </a:t>
            </a:r>
          </a:p>
          <a:p>
            <a:r>
              <a:rPr lang="es-ES" sz="2400" dirty="0" smtClean="0">
                <a:hlinkClick r:id="rId3"/>
              </a:rPr>
              <a:t>http://www.mblazquez.es/</a:t>
            </a:r>
            <a:r>
              <a:rPr lang="es-ES" sz="2400" dirty="0" smtClean="0"/>
              <a:t> </a:t>
            </a:r>
            <a:endParaRPr lang="es-ES" sz="2400" dirty="0"/>
          </a:p>
        </p:txBody>
      </p:sp>
      <p:pic>
        <p:nvPicPr>
          <p:cNvPr id="4" name="3 Imagen" descr="GRAFICOS_LOGOS (99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18883" y="764704"/>
            <a:ext cx="1906235" cy="21828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IV </a:t>
            </a:r>
            <a:r>
              <a:rPr lang="es-ES" sz="2800" dirty="0" smtClean="0"/>
              <a:t>– Mejor y peor clasificado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sz="2600" b="1" dirty="0" smtClean="0">
                <a:solidFill>
                  <a:srgbClr val="0070C0"/>
                </a:solidFill>
              </a:rPr>
              <a:t>La categoría más evaluada es además la que mejores resultados ha obtenido</a:t>
            </a:r>
          </a:p>
          <a:p>
            <a:pPr>
              <a:buNone/>
            </a:pPr>
            <a:endParaRPr lang="es-ES" sz="2600" b="1" dirty="0" smtClean="0">
              <a:solidFill>
                <a:srgbClr val="0070C0"/>
              </a:solidFill>
            </a:endParaRPr>
          </a:p>
          <a:p>
            <a:r>
              <a:rPr lang="es-ES" sz="2600" b="1" dirty="0" smtClean="0">
                <a:solidFill>
                  <a:srgbClr val="0070C0"/>
                </a:solidFill>
              </a:rPr>
              <a:t>Sólo 7 categorías de 30 totales evaluadas tienen precisiones por debajo del 40%</a:t>
            </a:r>
            <a:endParaRPr lang="es-ES" sz="2600" dirty="0" smtClean="0"/>
          </a:p>
          <a:p>
            <a:pPr>
              <a:buNone/>
            </a:pPr>
            <a:endParaRPr lang="es-ES" sz="2400" b="1" dirty="0" smtClean="0"/>
          </a:p>
          <a:p>
            <a:pPr>
              <a:buNone/>
            </a:pPr>
            <a:r>
              <a:rPr lang="es-ES" sz="2400" b="1" dirty="0" smtClean="0"/>
              <a:t>Mejor clasificados</a:t>
            </a:r>
          </a:p>
          <a:p>
            <a:r>
              <a:rPr lang="es-ES" sz="2400" dirty="0" smtClean="0"/>
              <a:t>Poder ejecutivo y administración pública – </a:t>
            </a:r>
            <a:r>
              <a:rPr lang="es-ES" sz="2400" b="1" dirty="0" smtClean="0">
                <a:solidFill>
                  <a:srgbClr val="00B050"/>
                </a:solidFill>
              </a:rPr>
              <a:t>94% </a:t>
            </a:r>
            <a:r>
              <a:rPr lang="es-ES" sz="2400" dirty="0" smtClean="0"/>
              <a:t>(precisión)</a:t>
            </a:r>
          </a:p>
          <a:p>
            <a:r>
              <a:rPr lang="es-ES" sz="2400" dirty="0" smtClean="0"/>
              <a:t>Derecho penal – </a:t>
            </a:r>
            <a:r>
              <a:rPr lang="es-ES" sz="2400" b="1" dirty="0" smtClean="0">
                <a:solidFill>
                  <a:srgbClr val="00B050"/>
                </a:solidFill>
              </a:rPr>
              <a:t>85%</a:t>
            </a:r>
          </a:p>
          <a:p>
            <a:r>
              <a:rPr lang="es-ES" sz="2400" dirty="0" smtClean="0"/>
              <a:t>Parlamento – </a:t>
            </a:r>
            <a:r>
              <a:rPr lang="es-ES" sz="2400" b="1" dirty="0" smtClean="0">
                <a:solidFill>
                  <a:srgbClr val="00B050"/>
                </a:solidFill>
              </a:rPr>
              <a:t>79%</a:t>
            </a:r>
          </a:p>
          <a:p>
            <a:endParaRPr lang="es-ES" sz="2400" dirty="0" smtClean="0"/>
          </a:p>
          <a:p>
            <a:pPr>
              <a:buNone/>
            </a:pPr>
            <a:r>
              <a:rPr lang="es-ES" sz="2400" b="1" dirty="0" smtClean="0"/>
              <a:t>Peor clasificados</a:t>
            </a:r>
          </a:p>
          <a:p>
            <a:r>
              <a:rPr lang="es-ES" sz="2400" dirty="0" smtClean="0"/>
              <a:t>Organización de la justicia – </a:t>
            </a:r>
            <a:r>
              <a:rPr lang="es-ES" sz="2400" b="1" dirty="0" smtClean="0">
                <a:solidFill>
                  <a:srgbClr val="C00000"/>
                </a:solidFill>
              </a:rPr>
              <a:t>29%</a:t>
            </a:r>
          </a:p>
          <a:p>
            <a:r>
              <a:rPr lang="es-ES" sz="2400" dirty="0" smtClean="0"/>
              <a:t>Análisis económico – </a:t>
            </a:r>
            <a:r>
              <a:rPr lang="es-ES" sz="2400" b="1" dirty="0" smtClean="0">
                <a:solidFill>
                  <a:srgbClr val="C00000"/>
                </a:solidFill>
              </a:rPr>
              <a:t>33%</a:t>
            </a:r>
          </a:p>
          <a:p>
            <a:pPr>
              <a:buNone/>
            </a:pPr>
            <a:endParaRPr lang="es-E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V </a:t>
            </a:r>
            <a:r>
              <a:rPr lang="es-ES" sz="2800" dirty="0" smtClean="0"/>
              <a:t>– Correlaciones</a:t>
            </a:r>
            <a:endParaRPr lang="es-ES" dirty="0"/>
          </a:p>
        </p:txBody>
      </p:sp>
      <p:pic>
        <p:nvPicPr>
          <p:cNvPr id="5" name="4 Marcador de contenido" descr="Imagen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8871" y="1600200"/>
            <a:ext cx="7726257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VI </a:t>
            </a:r>
            <a:r>
              <a:rPr lang="es-ES" sz="2800" dirty="0" smtClean="0"/>
              <a:t>– Correlaciones</a:t>
            </a:r>
            <a:endParaRPr lang="es-ES" sz="2800" dirty="0"/>
          </a:p>
        </p:txBody>
      </p:sp>
      <p:pic>
        <p:nvPicPr>
          <p:cNvPr id="5" name="4 Marcador de contenido" descr="Imagen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35762"/>
            <a:ext cx="8229600" cy="365483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s-ES" sz="3800" dirty="0" smtClean="0"/>
              <a:t>A tenor de los resultados obtenidos, el algoritmo </a:t>
            </a:r>
            <a:r>
              <a:rPr lang="es-ES" sz="3800" b="1" i="1" dirty="0" smtClean="0">
                <a:solidFill>
                  <a:srgbClr val="0070C0"/>
                </a:solidFill>
              </a:rPr>
              <a:t>prueba1</a:t>
            </a:r>
            <a:r>
              <a:rPr lang="es-ES" sz="3800" dirty="0" smtClean="0"/>
              <a:t> empleado para la clasificación de noticias y contenidos sindicados de los medios de comunicación de España y México, </a:t>
            </a:r>
            <a:r>
              <a:rPr lang="es-ES" sz="3800" b="1" dirty="0" smtClean="0">
                <a:solidFill>
                  <a:srgbClr val="0070C0"/>
                </a:solidFill>
              </a:rPr>
              <a:t>tiene una precisión del 71% </a:t>
            </a:r>
            <a:r>
              <a:rPr lang="es-ES" sz="3800" dirty="0" smtClean="0"/>
              <a:t>cuando se emplea el vocabulario del tesauro multilingüe europeo </a:t>
            </a:r>
            <a:r>
              <a:rPr lang="es-ES" sz="3800" b="1" dirty="0" smtClean="0">
                <a:solidFill>
                  <a:srgbClr val="0070C0"/>
                </a:solidFill>
              </a:rPr>
              <a:t>Eurovoc</a:t>
            </a:r>
            <a:r>
              <a:rPr lang="es-ES" sz="3800" dirty="0" smtClean="0"/>
              <a:t>. </a:t>
            </a:r>
          </a:p>
          <a:p>
            <a:pPr>
              <a:buNone/>
            </a:pPr>
            <a:endParaRPr lang="es-ES" sz="3800" dirty="0" smtClean="0"/>
          </a:p>
          <a:p>
            <a:pPr lvl="0"/>
            <a:r>
              <a:rPr lang="es-ES" sz="3800" dirty="0" smtClean="0"/>
              <a:t>La categoría temática más evaluada es </a:t>
            </a:r>
            <a:r>
              <a:rPr lang="es-ES" sz="3800" b="1" i="1" dirty="0" smtClean="0">
                <a:solidFill>
                  <a:srgbClr val="0070C0"/>
                </a:solidFill>
              </a:rPr>
              <a:t>poder ejecutivo y administración pública</a:t>
            </a:r>
            <a:r>
              <a:rPr lang="es-ES" sz="3800" i="1" dirty="0" smtClean="0"/>
              <a:t> </a:t>
            </a:r>
            <a:r>
              <a:rPr lang="es-ES" sz="3800" dirty="0" smtClean="0"/>
              <a:t>con </a:t>
            </a:r>
            <a:r>
              <a:rPr lang="es-ES" sz="3800" b="1" dirty="0" smtClean="0">
                <a:solidFill>
                  <a:srgbClr val="0070C0"/>
                </a:solidFill>
              </a:rPr>
              <a:t>3.546 valoraciones</a:t>
            </a:r>
            <a:r>
              <a:rPr lang="es-ES" sz="3800" dirty="0" smtClean="0"/>
              <a:t>, obtiene el máximo nivel de </a:t>
            </a:r>
            <a:r>
              <a:rPr lang="es-ES" sz="3800" b="1" dirty="0" smtClean="0">
                <a:solidFill>
                  <a:srgbClr val="0070C0"/>
                </a:solidFill>
              </a:rPr>
              <a:t>precisión del 94%</a:t>
            </a:r>
            <a:r>
              <a:rPr lang="es-ES" sz="3800" dirty="0" smtClean="0"/>
              <a:t>, por ende es en la que mejor se clasifican los contenidos.</a:t>
            </a:r>
          </a:p>
          <a:p>
            <a:pPr>
              <a:buNone/>
            </a:pPr>
            <a:endParaRPr lang="es-ES" sz="3800" dirty="0" smtClean="0"/>
          </a:p>
          <a:p>
            <a:pPr lvl="0"/>
            <a:r>
              <a:rPr lang="es-ES" sz="3800" dirty="0" smtClean="0"/>
              <a:t>La temática relativa a </a:t>
            </a:r>
            <a:r>
              <a:rPr lang="es-ES" sz="3800" b="1" i="1" dirty="0" smtClean="0">
                <a:solidFill>
                  <a:srgbClr val="0070C0"/>
                </a:solidFill>
              </a:rPr>
              <a:t>vida económica e intercambios económicos</a:t>
            </a:r>
            <a:r>
              <a:rPr lang="es-ES" sz="3800" b="1" dirty="0" smtClean="0">
                <a:solidFill>
                  <a:srgbClr val="0070C0"/>
                </a:solidFill>
              </a:rPr>
              <a:t> </a:t>
            </a:r>
            <a:r>
              <a:rPr lang="es-ES" sz="3800" dirty="0" smtClean="0"/>
              <a:t>se </a:t>
            </a:r>
            <a:r>
              <a:rPr lang="es-ES" sz="3800" b="1" dirty="0" smtClean="0">
                <a:solidFill>
                  <a:srgbClr val="0070C0"/>
                </a:solidFill>
              </a:rPr>
              <a:t>clasifican peor</a:t>
            </a:r>
            <a:r>
              <a:rPr lang="es-ES" sz="3800" dirty="0" smtClean="0"/>
              <a:t> con precisiones del 30% al 45%, </a:t>
            </a:r>
            <a:r>
              <a:rPr lang="es-ES" sz="3800" b="1" dirty="0" smtClean="0">
                <a:solidFill>
                  <a:srgbClr val="0070C0"/>
                </a:solidFill>
              </a:rPr>
              <a:t>pero no tienen un número de evaluaciones tan alto como el resto de áreas </a:t>
            </a:r>
            <a:r>
              <a:rPr lang="es-ES" sz="3800" dirty="0" smtClean="0"/>
              <a:t>temáticas de la prueba. Por lo que no se puede asegurar todavía un valor definitivo hasta que no se amplíe el número total de valoraciones.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s-ES" sz="3800" b="1" dirty="0" smtClean="0">
                <a:solidFill>
                  <a:srgbClr val="0070C0"/>
                </a:solidFill>
              </a:rPr>
              <a:t>Las áreas temáticas mejor clasificadas corresponden a vida política, derecho y asuntos financieros </a:t>
            </a:r>
            <a:r>
              <a:rPr lang="es-ES" sz="3800" dirty="0" smtClean="0"/>
              <a:t>con precisiones superiores al 60%, 70% y 80% en la mayor parte de los casos. </a:t>
            </a:r>
          </a:p>
          <a:p>
            <a:pPr>
              <a:buNone/>
            </a:pPr>
            <a:endParaRPr lang="es-ES" sz="3800" dirty="0" smtClean="0"/>
          </a:p>
          <a:p>
            <a:pPr lvl="0"/>
            <a:r>
              <a:rPr lang="es-ES" sz="3800" dirty="0" smtClean="0"/>
              <a:t>Los evaluadores del </a:t>
            </a:r>
            <a:r>
              <a:rPr lang="es-ES" sz="3800" b="1" dirty="0" smtClean="0">
                <a:solidFill>
                  <a:srgbClr val="0070C0"/>
                </a:solidFill>
              </a:rPr>
              <a:t>año 2012 atribuyeron resultados más relevantes </a:t>
            </a:r>
            <a:r>
              <a:rPr lang="es-ES" sz="3800" dirty="0" smtClean="0"/>
              <a:t>que los obtenidos por los evaluadores del año 2013. A pesar de todo, la gráfica comparativa de precisión global por temáticas, </a:t>
            </a:r>
            <a:r>
              <a:rPr lang="es-ES" sz="3800" b="1" dirty="0" smtClean="0">
                <a:solidFill>
                  <a:srgbClr val="0070C0"/>
                </a:solidFill>
              </a:rPr>
              <a:t>muestra tendencias muy similares</a:t>
            </a:r>
            <a:r>
              <a:rPr lang="es-ES" sz="3800" dirty="0" smtClean="0"/>
              <a:t>. Ello indica un </a:t>
            </a:r>
            <a:r>
              <a:rPr lang="es-ES" sz="3800" b="1" dirty="0" smtClean="0">
                <a:solidFill>
                  <a:srgbClr val="0070C0"/>
                </a:solidFill>
              </a:rPr>
              <a:t>importante nivel de consenso</a:t>
            </a:r>
            <a:r>
              <a:rPr lang="es-ES" sz="3800" dirty="0" smtClean="0"/>
              <a:t> en las valoraciones realizadas.</a:t>
            </a:r>
          </a:p>
          <a:p>
            <a:pPr>
              <a:buNone/>
            </a:pPr>
            <a:endParaRPr lang="es-ES" sz="3800" dirty="0" smtClean="0"/>
          </a:p>
          <a:p>
            <a:pPr lvl="0"/>
            <a:r>
              <a:rPr lang="es-ES" sz="3800" dirty="0" smtClean="0"/>
              <a:t>Aunque la muestra original evaluada está constituida por 16.000 contenidos y 37 categorías temáticas, </a:t>
            </a:r>
            <a:r>
              <a:rPr lang="es-ES" sz="3800" b="1" dirty="0" smtClean="0">
                <a:solidFill>
                  <a:srgbClr val="0070C0"/>
                </a:solidFill>
              </a:rPr>
              <a:t>quedan todavía por valorar 86</a:t>
            </a:r>
            <a:r>
              <a:rPr lang="es-ES" sz="3800" dirty="0" smtClean="0"/>
              <a:t>. Ello permitiría obtener resultados más completos para determinar la precisión de clasificación en otras áreas temáticas y ofrecer un dato de precisión global del algoritmo mucho más exacto.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 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1800" dirty="0" smtClean="0"/>
              <a:t>ARDO, A. 2007. Evaluation of automated subject classification. </a:t>
            </a:r>
            <a:r>
              <a:rPr lang="es-ES" sz="1800" dirty="0" smtClean="0"/>
              <a:t>Disponible en: </a:t>
            </a:r>
            <a:r>
              <a:rPr lang="es-ES" sz="1800" u="sng" dirty="0" smtClean="0">
                <a:hlinkClick r:id="rId2"/>
              </a:rPr>
              <a:t>http://combine.it.lth.se/documentation/DocMain/node7.html</a:t>
            </a:r>
            <a:r>
              <a:rPr lang="es-ES" sz="1800" dirty="0" smtClean="0"/>
              <a:t> </a:t>
            </a:r>
            <a:endParaRPr lang="es-ES" sz="1800" dirty="0" smtClean="0"/>
          </a:p>
          <a:p>
            <a:pPr lvl="0">
              <a:buNone/>
            </a:pPr>
            <a:endParaRPr lang="es-ES" sz="1800" dirty="0" smtClean="0"/>
          </a:p>
          <a:p>
            <a:pPr lvl="0"/>
            <a:r>
              <a:rPr lang="es-ES" sz="1800" dirty="0" smtClean="0"/>
              <a:t>APARICIO ESCRIBANO, D. 2009. Clasificación automática de vídeos. Universidad Carlos III. Disponible en: </a:t>
            </a:r>
            <a:br>
              <a:rPr lang="es-ES" sz="1800" dirty="0" smtClean="0"/>
            </a:br>
            <a:r>
              <a:rPr lang="es-ES" sz="1800" u="sng" dirty="0" smtClean="0">
                <a:hlinkClick r:id="rId3"/>
              </a:rPr>
              <a:t>http://e-archivo.uc3m.es/bitstream/10016/8490/1/PFC_David_Aparicio_Escribano.pdf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 lvl="0"/>
            <a:r>
              <a:rPr lang="es-ES" sz="1800" dirty="0" smtClean="0"/>
              <a:t>BLÁZQUEZ OCHANDO, M.; SERRANO MASCARAQUE, E. 2011. Plataforma para la investigación de contenidos sindicados: desarrollo del sistema </a:t>
            </a:r>
            <a:r>
              <a:rPr lang="es-ES" sz="1800" dirty="0" err="1" smtClean="0"/>
              <a:t>ReSync</a:t>
            </a:r>
            <a:r>
              <a:rPr lang="es-ES" sz="1800" dirty="0" smtClean="0"/>
              <a:t> y aplicación a los medios de comunicación españoles y mexicanos. En: 8º Seminario Hispano-Mexicano de Bibliotecología y Documentación (México, 21-25 marzo). Disponible en: </a:t>
            </a:r>
            <a:r>
              <a:rPr lang="es-ES" sz="1800" u="sng" dirty="0" smtClean="0">
                <a:hlinkClick r:id="rId4"/>
              </a:rPr>
              <a:t>http://eprints.rclis.org/19030/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sz="1900" dirty="0" smtClean="0"/>
              <a:t>BLÁZQUEZ OCHANDO, M. 2012. Desarrollo de un sistema de clasificación automática de contenidos en medios de comunicación españoles y mexicanos. En: 9º Seminario Hispano-Mexicano de Bibliotecología y Documentación (México, 7-9 mayo). Disponible en: </a:t>
            </a:r>
            <a:r>
              <a:rPr lang="es-ES" sz="1900" u="sng" dirty="0" smtClean="0">
                <a:hlinkClick r:id="rId2"/>
              </a:rPr>
              <a:t>http://eprints.rclis.org/19031/</a:t>
            </a:r>
            <a:endParaRPr lang="es-ES" sz="1900" dirty="0" smtClean="0"/>
          </a:p>
          <a:p>
            <a:pPr>
              <a:buNone/>
            </a:pPr>
            <a:endParaRPr lang="es-ES" sz="1900" dirty="0" smtClean="0"/>
          </a:p>
          <a:p>
            <a:pPr lvl="0"/>
            <a:r>
              <a:rPr lang="en-US" sz="1900" dirty="0" smtClean="0"/>
              <a:t>CLEVERDON, C.W.; KEEN, E.M. 1966. Factors determining the performance of indexing systems. En: Technical report, College of Aeronautics, </a:t>
            </a:r>
            <a:r>
              <a:rPr lang="en-US" sz="1900" dirty="0" err="1" smtClean="0"/>
              <a:t>Cranfield</a:t>
            </a:r>
            <a:r>
              <a:rPr lang="en-US" sz="1900" dirty="0" smtClean="0"/>
              <a:t>.</a:t>
            </a:r>
          </a:p>
          <a:p>
            <a:pPr lvl="0"/>
            <a:endParaRPr lang="es-ES" sz="1900" dirty="0" smtClean="0"/>
          </a:p>
          <a:p>
            <a:pPr lvl="0"/>
            <a:r>
              <a:rPr lang="en-US" sz="1900" dirty="0" smtClean="0"/>
              <a:t>LANCASTER, F.W. 1979. Information retrieval systems – characteristics, testing and evaluation. En: Criteria by Which Information Retrieval Systems May Be Evaluated. Willey.</a:t>
            </a:r>
            <a:endParaRPr lang="es-ES" sz="1900" dirty="0" smtClean="0"/>
          </a:p>
          <a:p>
            <a:pPr>
              <a:buNone/>
            </a:pPr>
            <a:endParaRPr lang="es-ES" sz="1900" dirty="0" smtClean="0"/>
          </a:p>
          <a:p>
            <a:pPr lvl="0"/>
            <a:r>
              <a:rPr lang="es-ES" sz="1900" dirty="0" smtClean="0"/>
              <a:t>LÓPEZ HERRERA, A.G.  2006. Modelos de sistemas de recuperación de información documental basados en información lingüística difusa. Universidad de Granada. Disponible: </a:t>
            </a:r>
            <a:r>
              <a:rPr lang="es-ES" sz="1900" u="sng" dirty="0" smtClean="0">
                <a:hlinkClick r:id="rId3"/>
              </a:rPr>
              <a:t>http://hera.ugr.es/tesisugr/15894046.pdf</a:t>
            </a:r>
            <a:endParaRPr lang="es-ES" sz="1900" dirty="0" smtClean="0"/>
          </a:p>
          <a:p>
            <a:endParaRPr lang="es-E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 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sz="1800" dirty="0" smtClean="0"/>
              <a:t>SÁNCHEZ </a:t>
            </a:r>
            <a:r>
              <a:rPr lang="es-ES" sz="1800" dirty="0" smtClean="0"/>
              <a:t>JIMÉNEZ, R. 2007. La documentación en el proceso de evaluación de Sistemas de Clasificación Automática. En: Documentación de las Ciencias de la Información. Vol. 30,  Disponible en: </a:t>
            </a:r>
            <a:r>
              <a:rPr lang="es-ES" sz="1800" u="sng" dirty="0" smtClean="0">
                <a:hlinkClick r:id="rId2"/>
              </a:rPr>
              <a:t>http://revistas.ucm.es/index.php/DCIN/article/view/DCIN0707110025A/18959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 lvl="0"/>
            <a:r>
              <a:rPr lang="en-US" sz="1800" dirty="0" smtClean="0"/>
              <a:t>LIN, S.H.; SHIH, C.S.; CHANG CHEN, M. 2010. ACIRD: An Intelligent Internet Information System Based on Data Mining. </a:t>
            </a:r>
            <a:r>
              <a:rPr lang="es-ES" sz="1800" dirty="0" smtClean="0"/>
              <a:t>Disponible en: </a:t>
            </a:r>
            <a:r>
              <a:rPr lang="es-ES" sz="1800" u="sng" dirty="0" smtClean="0">
                <a:hlinkClick r:id="rId3"/>
              </a:rPr>
              <a:t>http://www09.sigmod.org/disc/disc99/disc/dmkd/acird.pdf</a:t>
            </a:r>
            <a:endParaRPr lang="es-ES" sz="1800" dirty="0" smtClean="0"/>
          </a:p>
          <a:p>
            <a:pPr>
              <a:buNone/>
            </a:pPr>
            <a:endParaRPr lang="es-E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Precedentes 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Symbol" pitchFamily="18" charset="2"/>
              <a:buChar char=""/>
            </a:pPr>
            <a:r>
              <a:rPr lang="es-ES" sz="2400" dirty="0" smtClean="0"/>
              <a:t>9º </a:t>
            </a:r>
            <a:r>
              <a:rPr lang="es-ES" sz="2400" b="1" dirty="0" smtClean="0">
                <a:solidFill>
                  <a:schemeClr val="tx2"/>
                </a:solidFill>
              </a:rPr>
              <a:t>Seminario Hispano Mexicano </a:t>
            </a:r>
            <a:r>
              <a:rPr lang="es-ES" sz="2400" dirty="0" smtClean="0"/>
              <a:t>de Biblioteconomía y Documentación</a:t>
            </a:r>
          </a:p>
          <a:p>
            <a:pPr>
              <a:buFont typeface="Symbol" pitchFamily="18" charset="2"/>
              <a:buChar char=""/>
            </a:pPr>
            <a:endParaRPr lang="es-ES" sz="1600" dirty="0" smtClean="0"/>
          </a:p>
          <a:p>
            <a:pPr>
              <a:buFont typeface="Symbol" pitchFamily="18" charset="2"/>
              <a:buChar char=""/>
            </a:pPr>
            <a:r>
              <a:rPr lang="es-ES" sz="2400" dirty="0" smtClean="0"/>
              <a:t>Plataforma de </a:t>
            </a:r>
            <a:r>
              <a:rPr lang="es-ES" sz="2400" b="1" dirty="0" smtClean="0">
                <a:solidFill>
                  <a:schemeClr val="tx2"/>
                </a:solidFill>
              </a:rPr>
              <a:t>experimentación de canales de sindicación </a:t>
            </a:r>
            <a:r>
              <a:rPr lang="es-ES" sz="2400" dirty="0" smtClean="0"/>
              <a:t>“</a:t>
            </a:r>
            <a:r>
              <a:rPr lang="es-ES" sz="2400" b="1" dirty="0" err="1" smtClean="0">
                <a:solidFill>
                  <a:srgbClr val="C00000"/>
                </a:solidFill>
              </a:rPr>
              <a:t>Resync</a:t>
            </a:r>
            <a:r>
              <a:rPr lang="es-ES" sz="2400" dirty="0" smtClean="0"/>
              <a:t>”. Recuperación de contenidos sindicados</a:t>
            </a:r>
          </a:p>
          <a:p>
            <a:pPr>
              <a:buFont typeface="Symbol" pitchFamily="18" charset="2"/>
              <a:buChar char=""/>
            </a:pPr>
            <a:endParaRPr lang="es-ES" sz="1600" dirty="0" smtClean="0"/>
          </a:p>
          <a:p>
            <a:pPr>
              <a:buFont typeface="Symbol" pitchFamily="18" charset="2"/>
              <a:buChar char=""/>
            </a:pPr>
            <a:r>
              <a:rPr lang="es-ES" sz="2400" dirty="0" smtClean="0"/>
              <a:t>Se realiza una </a:t>
            </a:r>
            <a:r>
              <a:rPr lang="es-ES" sz="2400" b="1" dirty="0" smtClean="0">
                <a:solidFill>
                  <a:schemeClr val="tx2"/>
                </a:solidFill>
              </a:rPr>
              <a:t>colección de prueba</a:t>
            </a:r>
            <a:r>
              <a:rPr lang="es-ES" sz="2400" dirty="0" smtClean="0"/>
              <a:t>  con </a:t>
            </a:r>
            <a:r>
              <a:rPr lang="es-ES" sz="2400" b="1" dirty="0" smtClean="0">
                <a:solidFill>
                  <a:schemeClr val="tx2"/>
                </a:solidFill>
              </a:rPr>
              <a:t>1.732 fuentes </a:t>
            </a:r>
            <a:r>
              <a:rPr lang="es-ES" sz="2400" dirty="0" smtClean="0"/>
              <a:t>y canales de sindicación de medios de comunicación Españoles y Mexicanos,  obteniendo </a:t>
            </a:r>
            <a:r>
              <a:rPr lang="es-ES" sz="2400" b="1" dirty="0" smtClean="0">
                <a:solidFill>
                  <a:schemeClr val="tx2"/>
                </a:solidFill>
              </a:rPr>
              <a:t>431.592 contenidos</a:t>
            </a:r>
            <a:r>
              <a:rPr lang="es-ES" sz="2400" dirty="0" smtClean="0"/>
              <a:t> publicados durante </a:t>
            </a:r>
            <a:r>
              <a:rPr lang="es-ES" sz="2400" b="1" dirty="0" smtClean="0">
                <a:solidFill>
                  <a:schemeClr val="tx2"/>
                </a:solidFill>
              </a:rPr>
              <a:t>1 mes</a:t>
            </a:r>
            <a:endParaRPr lang="es-ES" sz="2400" dirty="0" smtClean="0"/>
          </a:p>
          <a:p>
            <a:pPr>
              <a:buFont typeface="Symbol" pitchFamily="18" charset="2"/>
              <a:buChar char=""/>
            </a:pPr>
            <a:endParaRPr lang="es-ES" sz="1600" dirty="0" smtClean="0"/>
          </a:p>
          <a:p>
            <a:pPr>
              <a:buFont typeface="Symbol" pitchFamily="18" charset="2"/>
              <a:buChar char=""/>
            </a:pPr>
            <a:r>
              <a:rPr lang="es-ES" sz="2400" b="1" dirty="0" smtClean="0">
                <a:solidFill>
                  <a:schemeClr val="tx2"/>
                </a:solidFill>
              </a:rPr>
              <a:t>Clasificación automática de contenidos  </a:t>
            </a:r>
            <a:r>
              <a:rPr lang="es-ES" sz="2400" dirty="0" smtClean="0"/>
              <a:t>con </a:t>
            </a:r>
            <a:r>
              <a:rPr lang="es-ES" sz="2400" b="1" dirty="0" smtClean="0">
                <a:solidFill>
                  <a:schemeClr val="tx2"/>
                </a:solidFill>
              </a:rPr>
              <a:t>tesauro Eurovoc</a:t>
            </a:r>
            <a:r>
              <a:rPr lang="es-ES" sz="2400" dirty="0" smtClean="0"/>
              <a:t>, utilizando algoritmos de clasificación propios</a:t>
            </a:r>
            <a:endParaRPr lang="es-E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Precedentes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Symbol" pitchFamily="18" charset="2"/>
              <a:buChar char=""/>
            </a:pPr>
            <a:r>
              <a:rPr lang="es-ES" sz="2600" dirty="0" smtClean="0"/>
              <a:t>Se diseñan algoritmos de clasificación temática de </a:t>
            </a:r>
            <a:r>
              <a:rPr lang="es-ES" sz="2600" b="1" dirty="0" smtClean="0">
                <a:solidFill>
                  <a:schemeClr val="tx2"/>
                </a:solidFill>
              </a:rPr>
              <a:t>precisión</a:t>
            </a:r>
            <a:r>
              <a:rPr lang="es-ES" sz="2600" dirty="0" smtClean="0"/>
              <a:t> (</a:t>
            </a:r>
            <a:r>
              <a:rPr lang="es-ES" sz="2600" dirty="0" err="1" smtClean="0"/>
              <a:t>Alg</a:t>
            </a:r>
            <a:r>
              <a:rPr lang="es-ES" sz="2600" dirty="0" smtClean="0"/>
              <a:t>. 1, 2 y 3) y clasificación temática </a:t>
            </a:r>
            <a:r>
              <a:rPr lang="es-ES" sz="2600" b="1" dirty="0" smtClean="0">
                <a:solidFill>
                  <a:schemeClr val="tx2"/>
                </a:solidFill>
              </a:rPr>
              <a:t>general</a:t>
            </a:r>
            <a:r>
              <a:rPr lang="es-ES" sz="2600" dirty="0" smtClean="0"/>
              <a:t> (</a:t>
            </a:r>
            <a:r>
              <a:rPr lang="es-ES" sz="2600" dirty="0" err="1" smtClean="0"/>
              <a:t>Alg</a:t>
            </a:r>
            <a:r>
              <a:rPr lang="es-ES" sz="2600" dirty="0" smtClean="0"/>
              <a:t>. 4 y 5)</a:t>
            </a:r>
          </a:p>
          <a:p>
            <a:pPr>
              <a:buNone/>
            </a:pPr>
            <a:endParaRPr lang="es-ES" sz="1600" dirty="0" smtClean="0"/>
          </a:p>
          <a:p>
            <a:pPr>
              <a:buFont typeface="Symbol" pitchFamily="18" charset="2"/>
              <a:buChar char=""/>
            </a:pPr>
            <a:r>
              <a:rPr lang="es-ES" sz="2600" dirty="0" smtClean="0"/>
              <a:t>El </a:t>
            </a:r>
            <a:r>
              <a:rPr lang="es-ES" sz="2600" b="1" dirty="0" smtClean="0">
                <a:solidFill>
                  <a:schemeClr val="tx2"/>
                </a:solidFill>
              </a:rPr>
              <a:t>algoritmo1</a:t>
            </a:r>
            <a:r>
              <a:rPr lang="es-ES" sz="2600" dirty="0" smtClean="0"/>
              <a:t> de clasificación temática de precisión será el primero en ser evaluado. Sus características:</a:t>
            </a:r>
          </a:p>
          <a:p>
            <a:pPr>
              <a:buFont typeface="Symbol" pitchFamily="18" charset="2"/>
              <a:buChar char=""/>
            </a:pPr>
            <a:endParaRPr lang="es-ES" sz="1200" dirty="0" smtClean="0"/>
          </a:p>
          <a:p>
            <a:pPr lvl="1">
              <a:buFont typeface="Arial" pitchFamily="34" charset="0"/>
              <a:buChar char="•"/>
            </a:pPr>
            <a:r>
              <a:rPr lang="es-ES" sz="1900" dirty="0" smtClean="0"/>
              <a:t>Se utilizan los términos específicos de cada categoría temática del tesauro Eurovoc como cadenas de consulta</a:t>
            </a:r>
          </a:p>
          <a:p>
            <a:pPr lvl="1">
              <a:buNone/>
            </a:pPr>
            <a:endParaRPr lang="es-ES" sz="1100" dirty="0" smtClean="0"/>
          </a:p>
          <a:p>
            <a:pPr lvl="1">
              <a:buFont typeface="Arial" pitchFamily="34" charset="0"/>
              <a:buChar char="•"/>
            </a:pPr>
            <a:r>
              <a:rPr lang="es-ES" sz="1900" dirty="0" smtClean="0"/>
              <a:t>Se crean dos cadenas de consulta. La primera se consulta en lenguaje natural y la segunda con una combinación de términos en modo booleano con operador de intersección AND</a:t>
            </a:r>
          </a:p>
          <a:p>
            <a:pPr lvl="1">
              <a:buFont typeface="Arial" pitchFamily="34" charset="0"/>
              <a:buChar char="•"/>
            </a:pPr>
            <a:endParaRPr lang="es-ES" sz="1100" dirty="0" smtClean="0"/>
          </a:p>
          <a:p>
            <a:pPr lvl="1">
              <a:buFont typeface="Arial" pitchFamily="34" charset="0"/>
              <a:buChar char="•"/>
            </a:pPr>
            <a:r>
              <a:rPr lang="es-ES" sz="1900" dirty="0" smtClean="0"/>
              <a:t>No se aceptan términos con más de 7 caracteres</a:t>
            </a:r>
          </a:p>
          <a:p>
            <a:pPr lvl="1">
              <a:buFont typeface="Arial" pitchFamily="34" charset="0"/>
              <a:buChar char="•"/>
            </a:pPr>
            <a:endParaRPr lang="es-ES" sz="1100" dirty="0" smtClean="0"/>
          </a:p>
          <a:p>
            <a:pPr lvl="1">
              <a:buFont typeface="Arial" pitchFamily="34" charset="0"/>
              <a:buChar char="•"/>
            </a:pPr>
            <a:r>
              <a:rPr lang="es-ES" sz="1900" dirty="0" smtClean="0"/>
              <a:t>Se rechazan de la clasificación los documentos cuyo coeficiente de similaridad sea inferior a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Objeto de estudio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itchFamily="18" charset="2"/>
              <a:buChar char="-"/>
            </a:pPr>
            <a:r>
              <a:rPr lang="es-ES" sz="2400" dirty="0" smtClean="0"/>
              <a:t>Evaluación del sistema de clasificación implementado en la plataforma </a:t>
            </a:r>
            <a:r>
              <a:rPr lang="es-ES" sz="2400" b="1" i="1" dirty="0" err="1" smtClean="0">
                <a:solidFill>
                  <a:srgbClr val="C00000"/>
                </a:solidFill>
              </a:rPr>
              <a:t>Resync</a:t>
            </a:r>
            <a:r>
              <a:rPr lang="es-ES" sz="2400" dirty="0" smtClean="0"/>
              <a:t>. En concreto del Algoritmo de clasificación </a:t>
            </a:r>
            <a:r>
              <a:rPr lang="es-ES" sz="2400" b="1" dirty="0" smtClean="0">
                <a:solidFill>
                  <a:schemeClr val="tx2"/>
                </a:solidFill>
              </a:rPr>
              <a:t>prueba1</a:t>
            </a:r>
            <a:endParaRPr lang="es-ES" sz="2400" dirty="0" smtClean="0"/>
          </a:p>
          <a:p>
            <a:pPr>
              <a:buFont typeface="Symbol" pitchFamily="18" charset="2"/>
              <a:buChar char="-"/>
            </a:pPr>
            <a:endParaRPr lang="es-ES" sz="16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La evaluación será realizada por </a:t>
            </a:r>
            <a:r>
              <a:rPr lang="es-ES" sz="2400" b="1" dirty="0" smtClean="0">
                <a:solidFill>
                  <a:schemeClr val="tx2"/>
                </a:solidFill>
              </a:rPr>
              <a:t>sujetos evaluadores </a:t>
            </a:r>
            <a:r>
              <a:rPr lang="es-ES" sz="2400" dirty="0" smtClean="0"/>
              <a:t>que determinan el </a:t>
            </a:r>
            <a:r>
              <a:rPr lang="es-ES" sz="2400" b="1" dirty="0" smtClean="0">
                <a:solidFill>
                  <a:schemeClr val="tx2"/>
                </a:solidFill>
              </a:rPr>
              <a:t>porcentaje de relevancia</a:t>
            </a:r>
            <a:r>
              <a:rPr lang="es-ES" sz="2400" dirty="0" smtClean="0"/>
              <a:t> de los contenidos con respecto a la </a:t>
            </a:r>
            <a:r>
              <a:rPr lang="es-ES" sz="2400" b="1" dirty="0" smtClean="0">
                <a:solidFill>
                  <a:schemeClr val="tx2"/>
                </a:solidFill>
              </a:rPr>
              <a:t>categoría en la que fueron clasificados</a:t>
            </a:r>
          </a:p>
          <a:p>
            <a:pPr>
              <a:buFont typeface="Symbol" pitchFamily="18" charset="2"/>
              <a:buChar char="-"/>
            </a:pPr>
            <a:endParaRPr lang="es-ES" sz="16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Determinar la </a:t>
            </a:r>
            <a:r>
              <a:rPr lang="es-ES" sz="2400" b="1" dirty="0" smtClean="0">
                <a:solidFill>
                  <a:schemeClr val="tx2"/>
                </a:solidFill>
              </a:rPr>
              <a:t>precisión del algoritmo</a:t>
            </a: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C00000"/>
                </a:solidFill>
              </a:rPr>
              <a:t>prueba1 </a:t>
            </a:r>
            <a:r>
              <a:rPr lang="es-ES" sz="2400" dirty="0" smtClean="0"/>
              <a:t>para clasificar contenidos muy heterogéneos, publicados por medios de comunicación en lengua española.</a:t>
            </a:r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Metodología 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 pitchFamily="18" charset="2"/>
              <a:buChar char="-"/>
            </a:pPr>
            <a:r>
              <a:rPr lang="es-ES" sz="2400" dirty="0" smtClean="0"/>
              <a:t>Sujetos evaluadores</a:t>
            </a:r>
          </a:p>
          <a:p>
            <a:pPr lvl="1">
              <a:buFont typeface="Arial" pitchFamily="34" charset="0"/>
              <a:buChar char="•"/>
            </a:pPr>
            <a:r>
              <a:rPr lang="es-ES" sz="1800" dirty="0" smtClean="0"/>
              <a:t>Alumnos de asignaturas de Evaluación de sistemas de información (2011-2012) y Técnicas avanzadas de Recuperación de Información (2012-2013)</a:t>
            </a:r>
          </a:p>
          <a:p>
            <a:pPr lvl="1">
              <a:buNone/>
            </a:pPr>
            <a:endParaRPr lang="es-ES" sz="11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Asignación de categorías temáticas</a:t>
            </a:r>
          </a:p>
          <a:p>
            <a:pPr lvl="1">
              <a:buFont typeface="Arial" pitchFamily="34" charset="0"/>
              <a:buChar char="•"/>
            </a:pPr>
            <a:r>
              <a:rPr lang="es-ES" sz="1800" u="sng" dirty="0" smtClean="0">
                <a:hlinkClick r:id="rId2"/>
              </a:rPr>
              <a:t>http://mblazquez.es/testbench/evaluacion/prueba1-es/</a:t>
            </a:r>
            <a:endParaRPr lang="es-ES" sz="1800" u="sng" dirty="0" smtClean="0"/>
          </a:p>
          <a:p>
            <a:pPr lvl="1">
              <a:buFont typeface="Arial" pitchFamily="34" charset="0"/>
              <a:buChar char="•"/>
            </a:pPr>
            <a:r>
              <a:rPr lang="es-ES" sz="1800" u="sng" dirty="0" smtClean="0">
                <a:hlinkClick r:id="rId3"/>
              </a:rPr>
              <a:t>http://mblazquez.es/testbench/evaluacion/prueba1-mx/</a:t>
            </a:r>
            <a:endParaRPr lang="es-ES" sz="1800" u="sng" dirty="0" smtClean="0"/>
          </a:p>
          <a:p>
            <a:pPr lvl="1">
              <a:buNone/>
            </a:pPr>
            <a:endParaRPr lang="es-ES" sz="11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Mecanismo de evaluación del formulario</a:t>
            </a:r>
          </a:p>
          <a:p>
            <a:pPr lvl="1">
              <a:buFont typeface="Arial" pitchFamily="34" charset="0"/>
              <a:buChar char="•"/>
            </a:pPr>
            <a:r>
              <a:rPr lang="es-ES" sz="1800" dirty="0" smtClean="0"/>
              <a:t>Marcar relevante . </a:t>
            </a:r>
            <a:r>
              <a:rPr lang="es-ES" sz="1800" b="1" dirty="0" smtClean="0">
                <a:solidFill>
                  <a:schemeClr val="accent3">
                    <a:lumMod val="50000"/>
                  </a:schemeClr>
                </a:solidFill>
              </a:rPr>
              <a:t>100%</a:t>
            </a:r>
            <a:r>
              <a:rPr lang="es-ES" sz="1800" dirty="0" smtClean="0"/>
              <a:t> correctamente clasificado</a:t>
            </a:r>
          </a:p>
          <a:p>
            <a:pPr lvl="1">
              <a:buFont typeface="Arial" pitchFamily="34" charset="0"/>
              <a:buChar char="•"/>
            </a:pPr>
            <a:r>
              <a:rPr lang="es-ES" sz="1800" dirty="0" smtClean="0"/>
              <a:t>Grados de relevancia positiva. </a:t>
            </a:r>
            <a:r>
              <a:rPr lang="es-ES" sz="1800" b="1" dirty="0" smtClean="0">
                <a:solidFill>
                  <a:schemeClr val="accent3">
                    <a:lumMod val="75000"/>
                  </a:schemeClr>
                </a:solidFill>
              </a:rPr>
              <a:t>Del 40% al 100%</a:t>
            </a:r>
          </a:p>
          <a:p>
            <a:pPr lvl="1">
              <a:buFont typeface="Arial" pitchFamily="34" charset="0"/>
              <a:buChar char="•"/>
            </a:pPr>
            <a:r>
              <a:rPr lang="es-ES" sz="1800" dirty="0" smtClean="0"/>
              <a:t>Grados de relevancia negativa. </a:t>
            </a:r>
            <a:r>
              <a:rPr lang="es-ES" sz="1800" b="1" dirty="0" smtClean="0">
                <a:solidFill>
                  <a:schemeClr val="accent2">
                    <a:lumMod val="75000"/>
                  </a:schemeClr>
                </a:solidFill>
              </a:rPr>
              <a:t>Del 40% al 0%</a:t>
            </a:r>
          </a:p>
          <a:p>
            <a:pPr lvl="1">
              <a:buFont typeface="Arial" pitchFamily="34" charset="0"/>
              <a:buChar char="•"/>
            </a:pPr>
            <a:r>
              <a:rPr lang="es-ES" sz="1800" dirty="0" smtClean="0"/>
              <a:t>Marcar irrelevante. </a:t>
            </a:r>
            <a:r>
              <a:rPr lang="es-ES" sz="1800" b="1" dirty="0" smtClean="0">
                <a:solidFill>
                  <a:srgbClr val="C00000"/>
                </a:solidFill>
              </a:rPr>
              <a:t>0%</a:t>
            </a:r>
            <a:r>
              <a:rPr lang="es-ES" sz="1800" dirty="0" smtClean="0"/>
              <a:t> mal clasificado</a:t>
            </a:r>
          </a:p>
          <a:p>
            <a:pPr>
              <a:buNone/>
            </a:pPr>
            <a:endParaRPr lang="es-ES" sz="2400" dirty="0" smtClean="0"/>
          </a:p>
          <a:p>
            <a:pPr>
              <a:buFont typeface="Symbol" pitchFamily="18" charset="2"/>
              <a:buChar char="-"/>
            </a:pPr>
            <a:endParaRPr lang="es-ES" sz="2400" dirty="0" smtClean="0"/>
          </a:p>
          <a:p>
            <a:pPr>
              <a:buFont typeface="Symbol" pitchFamily="18" charset="2"/>
              <a:buChar char="-"/>
            </a:pPr>
            <a:endParaRPr lang="es-E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Metodología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Symbol" pitchFamily="18" charset="2"/>
              <a:buChar char="-"/>
            </a:pPr>
            <a:r>
              <a:rPr lang="es-ES" sz="2400" dirty="0" smtClean="0"/>
              <a:t>Recopilación de datos</a:t>
            </a:r>
          </a:p>
          <a:p>
            <a:pPr lvl="1" algn="ctr">
              <a:buFont typeface="Arial" pitchFamily="34" charset="0"/>
              <a:buChar char="•"/>
            </a:pPr>
            <a:r>
              <a:rPr lang="es-ES" sz="1800" b="1" dirty="0" smtClean="0">
                <a:solidFill>
                  <a:srgbClr val="0070C0"/>
                </a:solidFill>
              </a:rPr>
              <a:t>Inicio</a:t>
            </a:r>
            <a:r>
              <a:rPr lang="es-ES" sz="1800" dirty="0" smtClean="0"/>
              <a:t>. 30 de abril de 2012</a:t>
            </a:r>
          </a:p>
          <a:p>
            <a:pPr lvl="1" algn="ctr">
              <a:buFont typeface="Arial" pitchFamily="34" charset="0"/>
              <a:buChar char="•"/>
            </a:pPr>
            <a:r>
              <a:rPr lang="es-ES" sz="1800" b="1" dirty="0" smtClean="0">
                <a:solidFill>
                  <a:srgbClr val="0070C0"/>
                </a:solidFill>
              </a:rPr>
              <a:t>Fin</a:t>
            </a:r>
            <a:r>
              <a:rPr lang="es-ES" sz="1800" dirty="0" smtClean="0"/>
              <a:t>. 29 de marzo de 2013.</a:t>
            </a:r>
          </a:p>
          <a:p>
            <a:pPr lvl="1">
              <a:buNone/>
            </a:pPr>
            <a:endParaRPr lang="es-ES" sz="10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Cálculo de precisión</a:t>
            </a:r>
          </a:p>
          <a:p>
            <a:pPr lvl="1">
              <a:buFont typeface="Arial" pitchFamily="34" charset="0"/>
              <a:buChar char="•"/>
            </a:pPr>
            <a:endParaRPr lang="es-ES" sz="1800" dirty="0" smtClean="0"/>
          </a:p>
          <a:p>
            <a:pPr lvl="1">
              <a:buFont typeface="Arial" pitchFamily="34" charset="0"/>
              <a:buChar char="•"/>
            </a:pPr>
            <a:endParaRPr lang="es-ES" sz="1800" dirty="0" smtClean="0"/>
          </a:p>
          <a:p>
            <a:endParaRPr lang="es-E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822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899592" y="3501009"/>
          <a:ext cx="7704856" cy="2562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</a:tblGrid>
              <a:tr h="93610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26321">
                <a:tc>
                  <a:txBody>
                    <a:bodyPr/>
                    <a:lstStyle/>
                    <a:p>
                      <a:pPr lvl="0"/>
                      <a:endParaRPr lang="es-ES" sz="1000" b="1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18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tpi</a:t>
                      </a:r>
                      <a:r>
                        <a:rPr lang="es-E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.- Documentos que han sido correctamente clasificados en la categoría </a:t>
                      </a:r>
                      <a:r>
                        <a:rPr lang="es-E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  <a:p>
                      <a:pPr lvl="0"/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18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fpi</a:t>
                      </a:r>
                      <a:r>
                        <a:rPr lang="es-ES" sz="1800" b="1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.-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 el número total de documentos cuya clasificación fue errónea.</a:t>
                      </a:r>
                    </a:p>
                    <a:p>
                      <a:pPr lvl="0"/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 = </a:t>
                      </a:r>
                      <a:r>
                        <a:rPr lang="es-ES" sz="18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tpi</a:t>
                      </a:r>
                      <a:r>
                        <a:rPr lang="es-ES" sz="1800" b="1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s-ES" sz="1800" b="1" kern="120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fpi</a:t>
                      </a:r>
                      <a:r>
                        <a:rPr lang="es-ES" sz="1800" b="1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.-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suma de los documentos bien y mal clasificados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3039" y="3645024"/>
            <a:ext cx="2597923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I </a:t>
            </a:r>
            <a:r>
              <a:rPr lang="es-ES" sz="2800" dirty="0" smtClean="0"/>
              <a:t>– Datos generales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Symbol" pitchFamily="18" charset="2"/>
              <a:buChar char="-"/>
            </a:pPr>
            <a:r>
              <a:rPr lang="es-ES" sz="2400" dirty="0" smtClean="0"/>
              <a:t>Evaluación llevada a cabo sobre una muestra de </a:t>
            </a:r>
            <a:r>
              <a:rPr lang="es-ES" sz="2400" b="1" dirty="0" smtClean="0">
                <a:solidFill>
                  <a:srgbClr val="0070C0"/>
                </a:solidFill>
              </a:rPr>
              <a:t>16.627</a:t>
            </a:r>
            <a:r>
              <a:rPr lang="es-ES" sz="2400" dirty="0" smtClean="0"/>
              <a:t> noticias y contenidos</a:t>
            </a:r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pPr>
              <a:buFont typeface="Symbol" pitchFamily="18" charset="2"/>
              <a:buChar char="-"/>
            </a:pPr>
            <a:r>
              <a:rPr lang="es-ES" sz="2400" dirty="0" smtClean="0"/>
              <a:t>Con 10.471 evaluaciones significa que </a:t>
            </a:r>
            <a:r>
              <a:rPr lang="es-ES" sz="2400" b="1" dirty="0" smtClean="0">
                <a:solidFill>
                  <a:srgbClr val="0070C0"/>
                </a:solidFill>
              </a:rPr>
              <a:t>se ha llegado a evaluar un 62,98% del total</a:t>
            </a:r>
            <a:endParaRPr lang="es-ES" sz="2400" dirty="0"/>
          </a:p>
        </p:txBody>
      </p:sp>
      <p:graphicFrame>
        <p:nvGraphicFramePr>
          <p:cNvPr id="7" name="3 Marcador de contenido"/>
          <p:cNvGraphicFramePr>
            <a:graphicFrameLocks/>
          </p:cNvGraphicFramePr>
          <p:nvPr/>
        </p:nvGraphicFramePr>
        <p:xfrm>
          <a:off x="467544" y="270892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5194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Año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Nº total de evaluaciones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+mn-lt"/>
                          <a:ea typeface="Times New Roman"/>
                          <a:cs typeface="Times New Roman"/>
                        </a:rPr>
                        <a:t>2012</a:t>
                      </a:r>
                      <a:endParaRPr lang="es-E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7.508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+mn-lt"/>
                          <a:ea typeface="Times New Roman"/>
                          <a:cs typeface="Times New Roman"/>
                        </a:rPr>
                        <a:t>2013</a:t>
                      </a:r>
                      <a:endParaRPr lang="es-E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2.458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  <a:endParaRPr lang="es-E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10.471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Resultados II </a:t>
            </a:r>
            <a:r>
              <a:rPr lang="es-ES" sz="2800" dirty="0" smtClean="0"/>
              <a:t>– Categorías evaluadas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sz="2400" b="1" dirty="0" smtClean="0">
                <a:solidFill>
                  <a:srgbClr val="0070C0"/>
                </a:solidFill>
              </a:rPr>
              <a:t>Porcentajes de evaluación variable</a:t>
            </a:r>
            <a:r>
              <a:rPr lang="es-ES" sz="2400" dirty="0" smtClean="0"/>
              <a:t>. Mediana estadística se sitúa en el 48,21%</a:t>
            </a:r>
            <a:endParaRPr lang="es-ES" sz="24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67544" y="1556792"/>
          <a:ext cx="8136904" cy="3265134"/>
        </p:xfrm>
        <a:graphic>
          <a:graphicData uri="http://schemas.openxmlformats.org/drawingml/2006/table">
            <a:tbl>
              <a:tblPr/>
              <a:tblGrid>
                <a:gridCol w="2880320"/>
                <a:gridCol w="1656184"/>
                <a:gridCol w="1800200"/>
                <a:gridCol w="1800200"/>
              </a:tblGrid>
              <a:tr h="4629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latin typeface="Calibri"/>
                          <a:ea typeface="Times New Roman"/>
                          <a:cs typeface="Times New Roman"/>
                        </a:rPr>
                        <a:t>Categoría</a:t>
                      </a:r>
                      <a:endParaRPr lang="es-E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latin typeface="Calibri"/>
                          <a:ea typeface="Times New Roman"/>
                          <a:cs typeface="Times New Roman"/>
                        </a:rPr>
                        <a:t>Nº total de noticias</a:t>
                      </a:r>
                      <a:endParaRPr lang="es-E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latin typeface="Calibri"/>
                          <a:ea typeface="Times New Roman"/>
                          <a:cs typeface="Times New Roman"/>
                        </a:rPr>
                        <a:t>Nº de evaluaciones</a:t>
                      </a:r>
                      <a:endParaRPr lang="es-E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latin typeface="Calibri"/>
                          <a:ea typeface="Times New Roman"/>
                          <a:cs typeface="Times New Roman"/>
                        </a:rPr>
                        <a:t>Porcentaje evaluado</a:t>
                      </a:r>
                      <a:endParaRPr lang="es-E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Análisis económico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250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3.125,00%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Fuentes y ramas del Derecho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35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613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314E1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1.751,43%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CBC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Poder ejecutivo y </a:t>
                      </a:r>
                      <a:r>
                        <a:rPr lang="es-ES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adm</a:t>
                      </a:r>
                      <a:r>
                        <a:rPr lang="es-ES" sz="1400" dirty="0" smtClean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pública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4.677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3.797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>
                          <a:latin typeface="Calibri"/>
                          <a:ea typeface="Times New Roman"/>
                          <a:cs typeface="Times New Roman"/>
                        </a:rPr>
                        <a:t>81,18%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Proc</a:t>
                      </a:r>
                      <a:r>
                        <a:rPr lang="es-ES" sz="1400" dirty="0" smtClean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electoral y sistema de votación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>
                          <a:latin typeface="Calibri"/>
                          <a:ea typeface="Times New Roman"/>
                          <a:cs typeface="Times New Roman"/>
                        </a:rPr>
                        <a:t>1.973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1.388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Times New Roman"/>
                        </a:rPr>
                        <a:t>70,35%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Política económica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435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0,00%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Consumo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184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es-E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0,00%</a:t>
                      </a:r>
                      <a:endParaRPr lang="es-E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III </a:t>
            </a:r>
            <a:r>
              <a:rPr lang="es-ES" sz="2800" dirty="0" smtClean="0"/>
              <a:t>– Precisión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La precisión obtenida para el algoritmo de clasificación </a:t>
            </a:r>
            <a:r>
              <a:rPr lang="es-ES" sz="2400" b="1" dirty="0" smtClean="0">
                <a:solidFill>
                  <a:srgbClr val="0070C0"/>
                </a:solidFill>
              </a:rPr>
              <a:t>prueba1</a:t>
            </a:r>
            <a:r>
              <a:rPr lang="es-ES" sz="2400" dirty="0" smtClean="0"/>
              <a:t> es del </a:t>
            </a:r>
            <a:r>
              <a:rPr lang="es-ES" sz="2400" b="1" dirty="0" smtClean="0">
                <a:solidFill>
                  <a:srgbClr val="0070C0"/>
                </a:solidFill>
              </a:rPr>
              <a:t>71%</a:t>
            </a:r>
          </a:p>
          <a:p>
            <a:endParaRPr lang="es-ES" sz="1000" dirty="0" smtClean="0"/>
          </a:p>
          <a:p>
            <a:r>
              <a:rPr lang="es-ES" sz="2400" dirty="0" smtClean="0"/>
              <a:t>Los resultados </a:t>
            </a:r>
            <a:r>
              <a:rPr lang="es-ES" sz="2400" b="1" dirty="0" smtClean="0">
                <a:solidFill>
                  <a:srgbClr val="0070C0"/>
                </a:solidFill>
              </a:rPr>
              <a:t>son comparables a los obtenidos por otros investigadores a nivel internacional</a:t>
            </a:r>
            <a:r>
              <a:rPr lang="es-ES" sz="2400" dirty="0" smtClean="0"/>
              <a:t>. Por ejemplo (ARDO, A. 2007) obtuvo un 73% de precisión en un estudio análogo.</a:t>
            </a:r>
          </a:p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39552" y="4077072"/>
          <a:ext cx="8064896" cy="2160240"/>
        </p:xfrm>
        <a:graphic>
          <a:graphicData uri="http://schemas.openxmlformats.org/drawingml/2006/table">
            <a:tbl>
              <a:tblPr/>
              <a:tblGrid>
                <a:gridCol w="1006901"/>
                <a:gridCol w="1006901"/>
                <a:gridCol w="1005289"/>
                <a:gridCol w="1005289"/>
                <a:gridCol w="1005289"/>
                <a:gridCol w="1005289"/>
                <a:gridCol w="1003673"/>
                <a:gridCol w="1026265"/>
              </a:tblGrid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Calibri"/>
                          <a:ea typeface="Times New Roman"/>
                          <a:cs typeface="Times New Roman"/>
                        </a:rPr>
                        <a:t>Años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Calibri"/>
                          <a:ea typeface="Times New Roman"/>
                          <a:cs typeface="Times New Roman"/>
                        </a:rPr>
                        <a:t>100%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>
                          <a:latin typeface="Calibri"/>
                          <a:ea typeface="Times New Roman"/>
                          <a:cs typeface="Times New Roman"/>
                        </a:rPr>
                        <a:t>80%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>
                          <a:latin typeface="Calibri"/>
                          <a:ea typeface="Times New Roman"/>
                          <a:cs typeface="Times New Roman"/>
                        </a:rPr>
                        <a:t>60%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Calibri"/>
                          <a:ea typeface="Times New Roman"/>
                          <a:cs typeface="Times New Roman"/>
                        </a:rPr>
                        <a:t>40%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>
                          <a:latin typeface="Calibri"/>
                          <a:ea typeface="Times New Roman"/>
                          <a:cs typeface="Times New Roman"/>
                        </a:rPr>
                        <a:t>20%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>
                          <a:latin typeface="Calibri"/>
                          <a:ea typeface="Times New Roman"/>
                          <a:cs typeface="Times New Roman"/>
                        </a:rPr>
                        <a:t>Precisión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2012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3.688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836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603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608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529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1.244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B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76,385%</a:t>
                      </a:r>
                      <a:endParaRPr lang="es-ES" sz="32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864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246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183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182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149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834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60,008%</a:t>
                      </a:r>
                      <a:endParaRPr lang="es-ES" sz="3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4.719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1.095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811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latin typeface="Calibri"/>
                          <a:ea typeface="Times New Roman"/>
                          <a:cs typeface="Times New Roman"/>
                        </a:rPr>
                        <a:t>833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709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Calibri"/>
                          <a:ea typeface="Times New Roman"/>
                          <a:cs typeface="Times New Roman"/>
                        </a:rPr>
                        <a:t>2.304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71,225%</a:t>
                      </a:r>
                      <a:endParaRPr lang="es-ES" sz="32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1226</Words>
  <Application>Microsoft Office PowerPoint</Application>
  <PresentationFormat>Presentación en pantalla (4:3)</PresentationFormat>
  <Paragraphs>190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Evaluación del sistema de clasificación automática  de contenidos Resync en Medios de comunicación españoles y mexicanos</vt:lpstr>
      <vt:lpstr>Precedentes I</vt:lpstr>
      <vt:lpstr>Precedentes II</vt:lpstr>
      <vt:lpstr>Objeto de estudio</vt:lpstr>
      <vt:lpstr>Metodología I</vt:lpstr>
      <vt:lpstr>Metodología II</vt:lpstr>
      <vt:lpstr>Resultados I – Datos generales</vt:lpstr>
      <vt:lpstr>Resultados II – Categorías evaluadas</vt:lpstr>
      <vt:lpstr>Resultados III – Precisión</vt:lpstr>
      <vt:lpstr>Resultados IV – Mejor y peor clasificado</vt:lpstr>
      <vt:lpstr>Resultados V – Correlaciones</vt:lpstr>
      <vt:lpstr>Resultados VI – Correlaciones</vt:lpstr>
      <vt:lpstr>Conclusiones I</vt:lpstr>
      <vt:lpstr>Conclusiones II</vt:lpstr>
      <vt:lpstr>Bibliografía I</vt:lpstr>
      <vt:lpstr>Bibliografía II</vt:lpstr>
      <vt:lpstr>Bibliografía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del sistema de clasificación automática de contenidos Resync en Medios de comunicación de España y México</dc:title>
  <dc:creator>Manu</dc:creator>
  <cp:lastModifiedBy>Manuel Blázquez Ochando</cp:lastModifiedBy>
  <cp:revision>23</cp:revision>
  <dcterms:created xsi:type="dcterms:W3CDTF">2013-04-09T11:30:49Z</dcterms:created>
  <dcterms:modified xsi:type="dcterms:W3CDTF">2013-04-20T08:55:18Z</dcterms:modified>
</cp:coreProperties>
</file>