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7" r:id="rId3"/>
    <p:sldId id="258" r:id="rId4"/>
    <p:sldId id="295" r:id="rId5"/>
    <p:sldId id="259" r:id="rId6"/>
    <p:sldId id="296" r:id="rId7"/>
    <p:sldId id="297" r:id="rId8"/>
    <p:sldId id="298" r:id="rId9"/>
    <p:sldId id="312" r:id="rId10"/>
    <p:sldId id="299" r:id="rId11"/>
    <p:sldId id="313" r:id="rId12"/>
    <p:sldId id="300" r:id="rId13"/>
    <p:sldId id="301" r:id="rId14"/>
    <p:sldId id="302" r:id="rId15"/>
    <p:sldId id="303" r:id="rId16"/>
    <p:sldId id="304" r:id="rId17"/>
    <p:sldId id="306" r:id="rId18"/>
    <p:sldId id="309" r:id="rId19"/>
    <p:sldId id="310" r:id="rId20"/>
    <p:sldId id="311" r:id="rId21"/>
    <p:sldId id="305" r:id="rId22"/>
    <p:sldId id="307" r:id="rId23"/>
    <p:sldId id="262" r:id="rId24"/>
  </p:sldIdLst>
  <p:sldSz cx="9144000" cy="5143500" type="screen16x9"/>
  <p:notesSz cx="6858000" cy="9144000"/>
  <p:embeddedFontLst>
    <p:embeddedFont>
      <p:font typeface="Work Sans" pitchFamily="2" charset="0"/>
      <p:regular r:id="rId26"/>
      <p:bold r:id="rId27"/>
      <p:italic r:id="rId28"/>
      <p:boldItalic r:id="rId29"/>
    </p:embeddedFont>
    <p:embeddedFont>
      <p:font typeface="Work Sans Regular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78AECC-2BF0-4C78-8A59-BA109A4FE1A9}">
  <a:tblStyle styleId="{8578AECC-2BF0-4C78-8A59-BA109A4FE1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BACC72-4238-4D2C-A706-23D524BC960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962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005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33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7F7DC5FB-0768-4148-CBD6-C52278ECD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9941CC38-4256-07EB-2E36-E71664DF39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07311703-C210-7EB7-014A-F6A44DF408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94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65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747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5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12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17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185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630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51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286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039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304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596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35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37B5570D-7468-4AC3-41DE-5472E4AB0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>
            <a:extLst>
              <a:ext uri="{FF2B5EF4-FFF2-40B4-BE49-F238E27FC236}">
                <a16:creationId xmlns:a16="http://schemas.microsoft.com/office/drawing/2014/main" id="{DDCA2E4F-9574-556E-E852-FE6C7DBB7F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>
            <a:extLst>
              <a:ext uri="{FF2B5EF4-FFF2-40B4-BE49-F238E27FC236}">
                <a16:creationId xmlns:a16="http://schemas.microsoft.com/office/drawing/2014/main" id="{D5B84E08-C960-F5DA-370A-8FC7BC987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80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49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445D6099-2625-B111-6EC2-C89DE9465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A4729C79-749B-A637-C6D0-B9B055F1EB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EC375A32-9836-3556-E535-AB00868CF3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34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38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F990831F-7A09-BC64-2EAF-193BB943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19ABBA87-2D80-74DD-0FD3-36DAA8C3B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42B2E4AF-2CB8-E340-8EE8-C69BD3A61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943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547036F9-1984-3AF1-5F48-C509F7E33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>
            <a:extLst>
              <a:ext uri="{FF2B5EF4-FFF2-40B4-BE49-F238E27FC236}">
                <a16:creationId xmlns:a16="http://schemas.microsoft.com/office/drawing/2014/main" id="{9F64906C-960A-1CCE-82F1-1FB7B69CC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>
            <a:extLst>
              <a:ext uri="{FF2B5EF4-FFF2-40B4-BE49-F238E27FC236}">
                <a16:creationId xmlns:a16="http://schemas.microsoft.com/office/drawing/2014/main" id="{8FADAC68-ED7E-E6A7-EBAA-45731F9595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69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">
  <p:cSld name="BLANK_1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▪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●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heygen.com/share/ccac9396dfac4525a8b64f957b60534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sor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dall-e-3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onardo.ai/" TargetMode="External"/><Relationship Id="rId5" Type="http://schemas.openxmlformats.org/officeDocument/2006/relationships/hyperlink" Target="https://www.midjourney.com/home" TargetMode="External"/><Relationship Id="rId4" Type="http://schemas.openxmlformats.org/officeDocument/2006/relationships/hyperlink" Target="https://chat.openai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er.microsof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canva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ove.bg/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krea.ai/" TargetMode="External"/><Relationship Id="rId4" Type="http://schemas.openxmlformats.org/officeDocument/2006/relationships/hyperlink" Target="https://app.mokker.a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elix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app.brandmark.i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venlabs.i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summarize.tech/" TargetMode="External"/><Relationship Id="rId4" Type="http://schemas.openxmlformats.org/officeDocument/2006/relationships/hyperlink" Target="https://app.suno.a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google.com/ap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chat.openai.com/g/g-klhBX3WJB-asesor-en-informacion-y-documentacion-oposiciones" TargetMode="External"/><Relationship Id="rId4" Type="http://schemas.openxmlformats.org/officeDocument/2006/relationships/hyperlink" Target="https://chat.openai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lmstudio.ai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wow.com/tool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tgpt.reworkd.a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pedia.i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toolify.ai/" TargetMode="External"/><Relationship Id="rId4" Type="http://schemas.openxmlformats.org/officeDocument/2006/relationships/hyperlink" Target="https://aifindy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nwayml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la.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fliki.a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ResOCyvmc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1048725" y="1799063"/>
            <a:ext cx="4914000" cy="2419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Usos de la Inteligencia Artifical</a:t>
            </a:r>
            <a:endParaRPr dirty="0"/>
          </a:p>
        </p:txBody>
      </p:sp>
      <p:pic>
        <p:nvPicPr>
          <p:cNvPr id="3" name="Imagen 2" descr="Forma&#10;&#10;Descripción generada automáticamente con confianza baja">
            <a:extLst>
              <a:ext uri="{FF2B5EF4-FFF2-40B4-BE49-F238E27FC236}">
                <a16:creationId xmlns:a16="http://schemas.microsoft.com/office/drawing/2014/main" id="{A5941EA0-0712-529C-C2F3-AFC4A339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104" y="728846"/>
            <a:ext cx="2943621" cy="29436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Otro tipo de plataformas basadas en IA para creación de vídeo son aquellas especializadas en la creación de avatares, por ejemplo </a:t>
            </a:r>
            <a:r>
              <a:rPr lang="es-ES" dirty="0" err="1"/>
              <a:t>Heygen</a:t>
            </a:r>
            <a:r>
              <a:rPr lang="es-ES" dirty="0"/>
              <a:t>, </a:t>
            </a:r>
            <a:r>
              <a:rPr lang="es-ES" dirty="0" err="1"/>
              <a:t>Synthesia</a:t>
            </a:r>
            <a:r>
              <a:rPr lang="es-ES" dirty="0"/>
              <a:t> o </a:t>
            </a:r>
            <a:r>
              <a:rPr lang="es-ES" dirty="0" err="1"/>
              <a:t>Bhuman</a:t>
            </a:r>
            <a:r>
              <a:rPr lang="es-ES" dirty="0"/>
              <a:t>.</a:t>
            </a:r>
          </a:p>
          <a:p>
            <a:pPr marL="0" lvl="0" indent="0"/>
            <a:endParaRPr lang="es-ES" dirty="0"/>
          </a:p>
          <a:p>
            <a:pPr marL="0" lvl="0" indent="0"/>
            <a:r>
              <a:rPr lang="es-ES" dirty="0"/>
              <a:t>Un ejemplo: </a:t>
            </a:r>
            <a:r>
              <a:rPr lang="es-ES" dirty="0">
                <a:hlinkClick r:id="rId3"/>
              </a:rPr>
              <a:t>https://app.heygen.com/share/ccac9396dfac4525a8b64f957b60534d</a:t>
            </a:r>
            <a:r>
              <a:rPr lang="es-ES" dirty="0"/>
              <a:t> </a:t>
            </a:r>
          </a:p>
          <a:p>
            <a:pPr marL="0" lvl="0" indent="0"/>
            <a:endParaRPr lang="es-E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36" y="465518"/>
            <a:ext cx="1440000" cy="1440000"/>
          </a:xfrm>
          <a:prstGeom prst="rect">
            <a:avLst/>
          </a:prstGeom>
        </p:spPr>
      </p:pic>
      <p:sp>
        <p:nvSpPr>
          <p:cNvPr id="6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2950" y="680447"/>
            <a:ext cx="6101860" cy="10963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Edición/creación de vídeo con 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471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F7BAE044-AEB3-F54E-1CCD-8A101DBA6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9E09E76E-51FD-9865-1613-2402C5FAEE5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ES" sz="3000" dirty="0"/>
              <a:t>El futuro (cercano):</a:t>
            </a:r>
          </a:p>
          <a:p>
            <a:pPr marL="0" lvl="0" indent="0" algn="ctr"/>
            <a:endParaRPr lang="es-ES" sz="3000" dirty="0"/>
          </a:p>
          <a:p>
            <a:pPr marL="0" lvl="0" indent="0" algn="ctr"/>
            <a:r>
              <a:rPr lang="es-ES" sz="3000" b="1" dirty="0"/>
              <a:t>SORA, de </a:t>
            </a:r>
            <a:r>
              <a:rPr lang="es-ES" sz="3000" b="1" dirty="0" err="1"/>
              <a:t>OpenAI</a:t>
            </a:r>
            <a:endParaRPr lang="es-ES" sz="3000" b="1" dirty="0"/>
          </a:p>
          <a:p>
            <a:pPr marL="0" lvl="0" indent="0" algn="ctr"/>
            <a:endParaRPr lang="es-ES" sz="3000" dirty="0"/>
          </a:p>
          <a:p>
            <a:pPr marL="0" lvl="0" indent="0" algn="ctr"/>
            <a:r>
              <a:rPr lang="es-ES" sz="3000" dirty="0">
                <a:solidFill>
                  <a:srgbClr val="FF0000"/>
                </a:solidFill>
                <a:hlinkClick r:id="rId3"/>
              </a:rPr>
              <a:t>https://openai.com/sora</a:t>
            </a:r>
            <a:r>
              <a:rPr lang="es-ES" sz="3000" dirty="0">
                <a:solidFill>
                  <a:srgbClr val="FF0000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1E023C-91AC-7BA8-EC2F-EB75F0CC5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36" y="465518"/>
            <a:ext cx="1440000" cy="1440000"/>
          </a:xfrm>
          <a:prstGeom prst="rect">
            <a:avLst/>
          </a:prstGeom>
        </p:spPr>
      </p:pic>
      <p:sp>
        <p:nvSpPr>
          <p:cNvPr id="6" name="Google Shape;91;p15">
            <a:extLst>
              <a:ext uri="{FF2B5EF4-FFF2-40B4-BE49-F238E27FC236}">
                <a16:creationId xmlns:a16="http://schemas.microsoft.com/office/drawing/2014/main" id="{F119F2A8-1A6F-61FC-278F-E4F596E26F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2950" y="680447"/>
            <a:ext cx="6101860" cy="10963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Edición/creación de vídeo con 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69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1.Uso simplificado</a:t>
            </a:r>
          </a:p>
          <a:p>
            <a:pPr marL="0" lvl="0" indent="0"/>
            <a:r>
              <a:rPr lang="es-ES" dirty="0"/>
              <a:t>2.Rapidez</a:t>
            </a:r>
          </a:p>
          <a:p>
            <a:pPr marL="0" lvl="0" indent="0"/>
            <a:r>
              <a:rPr lang="es-ES" dirty="0"/>
              <a:t>3.Calidad</a:t>
            </a:r>
          </a:p>
          <a:p>
            <a:pPr marL="0" lvl="0" indent="0"/>
            <a:r>
              <a:rPr lang="es-ES" dirty="0"/>
              <a:t>4.Capacidad de personalización</a:t>
            </a:r>
          </a:p>
          <a:p>
            <a:pPr marL="0" lvl="0" indent="0"/>
            <a:r>
              <a:rPr lang="es-ES" dirty="0"/>
              <a:t>5.Reducción de costes</a:t>
            </a:r>
          </a:p>
          <a:p>
            <a:pPr marL="0" lvl="0" indent="0"/>
            <a:r>
              <a:rPr lang="es-ES" dirty="0"/>
              <a:t>6.Ahorro de tiempo de ejecución </a:t>
            </a:r>
            <a:endParaRPr lang="es-E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Estos motivos hacen de los generadores y editores de imágenes unas de las aplicaciones más exitosas</a:t>
            </a:r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0" y="680447"/>
            <a:ext cx="6101860" cy="109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Edición/creación de imágenes con 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51" y="33676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8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Los ejemplos más conocidos son:</a:t>
            </a:r>
          </a:p>
          <a:p>
            <a:pPr marL="0" lvl="0" indent="0"/>
            <a:endParaRPr lang="es-ES" dirty="0"/>
          </a:p>
          <a:p>
            <a:pPr marL="0" lvl="0" indent="0"/>
            <a:r>
              <a:rPr lang="es-ES" dirty="0"/>
              <a:t>DALL-E-3: </a:t>
            </a:r>
            <a:r>
              <a:rPr lang="es-ES" dirty="0">
                <a:hlinkClick r:id="rId3"/>
              </a:rPr>
              <a:t>https://openai.com/dall-e-3</a:t>
            </a:r>
            <a:r>
              <a:rPr lang="es-ES" dirty="0"/>
              <a:t> (integrado también en </a:t>
            </a:r>
            <a:r>
              <a:rPr lang="es-ES" dirty="0">
                <a:hlinkClick r:id="rId4"/>
              </a:rPr>
              <a:t>https://chat.openai.com/</a:t>
            </a:r>
            <a:r>
              <a:rPr lang="es-ES" dirty="0"/>
              <a:t>)</a:t>
            </a:r>
          </a:p>
          <a:p>
            <a:pPr marL="0" lvl="0" indent="0"/>
            <a:endParaRPr lang="es-ES" dirty="0"/>
          </a:p>
          <a:p>
            <a:pPr marL="0" lvl="0" indent="0"/>
            <a:r>
              <a:rPr lang="es-ES" dirty="0" err="1"/>
              <a:t>Midjourney</a:t>
            </a:r>
            <a:r>
              <a:rPr lang="es-ES" dirty="0"/>
              <a:t>: </a:t>
            </a:r>
            <a:r>
              <a:rPr lang="es-ES" dirty="0">
                <a:hlinkClick r:id="rId5"/>
              </a:rPr>
              <a:t>https://www.midjourney.com/home</a:t>
            </a:r>
            <a:r>
              <a:rPr lang="es-ES" dirty="0"/>
              <a:t> </a:t>
            </a:r>
          </a:p>
          <a:p>
            <a:pPr marL="0" lvl="0" indent="0"/>
            <a:endParaRPr lang="es-ES" dirty="0"/>
          </a:p>
          <a:p>
            <a:pPr marL="0" lvl="0" indent="0"/>
            <a:r>
              <a:rPr lang="es-ES" dirty="0"/>
              <a:t>Leonardo: </a:t>
            </a:r>
            <a:r>
              <a:rPr lang="es-ES" dirty="0">
                <a:hlinkClick r:id="rId6"/>
              </a:rPr>
              <a:t>https://leonardo.ai/</a:t>
            </a:r>
            <a:r>
              <a:rPr lang="es-ES" dirty="0"/>
              <a:t> </a:t>
            </a:r>
          </a:p>
          <a:p>
            <a:pPr marL="0" lvl="0" indent="0"/>
            <a:endParaRPr lang="es-ES" dirty="0"/>
          </a:p>
          <a:p>
            <a:pPr marL="0" lvl="0" indent="0"/>
            <a:endParaRPr lang="es-ES" dirty="0"/>
          </a:p>
          <a:p>
            <a:pPr marL="0" lvl="0" indent="0"/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0" y="680447"/>
            <a:ext cx="6101860" cy="109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Edición/creación de imágenes con 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51" y="33676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Herramientas de diseño gráfico:</a:t>
            </a:r>
          </a:p>
          <a:p>
            <a:pPr marL="0" lvl="0" indent="0"/>
            <a:endParaRPr lang="es-ES" dirty="0"/>
          </a:p>
          <a:p>
            <a:pPr marL="0" lvl="0" indent="0"/>
            <a:r>
              <a:rPr lang="es-ES" dirty="0">
                <a:hlinkClick r:id="rId3"/>
              </a:rPr>
              <a:t>https://designer.microsoft.com/</a:t>
            </a:r>
            <a:r>
              <a:rPr lang="es-ES" dirty="0"/>
              <a:t> (de reciente creación)</a:t>
            </a:r>
          </a:p>
          <a:p>
            <a:pPr marL="0" lvl="0" indent="0"/>
            <a:endParaRPr lang="es-ES" dirty="0"/>
          </a:p>
          <a:p>
            <a:pPr marL="0" lvl="0" indent="0"/>
            <a:r>
              <a:rPr lang="es-ES" dirty="0">
                <a:hlinkClick r:id="rId4"/>
              </a:rPr>
              <a:t>https://www.canva.com/</a:t>
            </a:r>
            <a:r>
              <a:rPr lang="es-ES" dirty="0"/>
              <a:t> (a la conocida plataforma le añadieron servicios de asistencia por IA)</a:t>
            </a:r>
          </a:p>
          <a:p>
            <a:pPr marL="0" lvl="0" indent="0"/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0" y="680447"/>
            <a:ext cx="6101860" cy="109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Edición/creación de imágenes con 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51" y="33676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6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Otras utilidades:</a:t>
            </a:r>
          </a:p>
          <a:p>
            <a:pPr marL="0" lvl="0" indent="0"/>
            <a:endParaRPr lang="es-ES" dirty="0"/>
          </a:p>
          <a:p>
            <a:pPr marL="0" lvl="0" indent="0"/>
            <a:r>
              <a:rPr lang="es-ES" dirty="0"/>
              <a:t>Para eliminar y editar fondos de imágenes: </a:t>
            </a:r>
            <a:r>
              <a:rPr lang="es-ES" dirty="0">
                <a:hlinkClick r:id="rId3"/>
              </a:rPr>
              <a:t>https://www.remove.bg/es</a:t>
            </a:r>
            <a:endParaRPr lang="es-ES" dirty="0"/>
          </a:p>
          <a:p>
            <a:pPr marL="0" lvl="0" indent="0"/>
            <a:endParaRPr lang="es-ES" dirty="0"/>
          </a:p>
          <a:p>
            <a:pPr marL="0" lvl="0" indent="0"/>
            <a:r>
              <a:rPr lang="es-ES" dirty="0"/>
              <a:t>Para fotomontajes publicitarios: </a:t>
            </a:r>
            <a:r>
              <a:rPr lang="es-ES" dirty="0">
                <a:hlinkClick r:id="rId4"/>
              </a:rPr>
              <a:t>https://app.mokker.ai/</a:t>
            </a:r>
            <a:endParaRPr lang="es-ES" dirty="0"/>
          </a:p>
          <a:p>
            <a:pPr marL="0" lvl="0" indent="0"/>
            <a:endParaRPr lang="es-ES" dirty="0"/>
          </a:p>
          <a:p>
            <a:pPr marL="0" lvl="0" indent="0"/>
            <a:r>
              <a:rPr lang="es-ES" dirty="0"/>
              <a:t>Para aumentar resolución con IA: </a:t>
            </a:r>
            <a:r>
              <a:rPr lang="es-ES" dirty="0">
                <a:hlinkClick r:id="rId5"/>
              </a:rPr>
              <a:t>https://www.krea.ai/</a:t>
            </a:r>
            <a:r>
              <a:rPr lang="es-ES" dirty="0"/>
              <a:t> </a:t>
            </a:r>
          </a:p>
          <a:p>
            <a:pPr marL="0" lvl="0" indent="0"/>
            <a:endParaRPr lang="es-ES" dirty="0"/>
          </a:p>
          <a:p>
            <a:pPr marL="0" lvl="0" indent="0"/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0" y="680447"/>
            <a:ext cx="6101860" cy="109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Edición/creación de imágenes con 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51" y="33676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3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Para diseño de logos y nombres comerciales:</a:t>
            </a:r>
          </a:p>
          <a:p>
            <a:pPr marL="0" lvl="0" indent="0"/>
            <a:endParaRPr lang="es-ES" dirty="0"/>
          </a:p>
          <a:p>
            <a:pPr marL="0" lvl="0" indent="0"/>
            <a:r>
              <a:rPr lang="es-ES" dirty="0"/>
              <a:t>Nombres y logos para marcas: </a:t>
            </a:r>
            <a:r>
              <a:rPr lang="es-ES" dirty="0">
                <a:hlinkClick r:id="rId3"/>
              </a:rPr>
              <a:t>https://namelix.com/</a:t>
            </a:r>
            <a:endParaRPr lang="es-ES" dirty="0"/>
          </a:p>
          <a:p>
            <a:pPr marL="0" lvl="0" indent="0"/>
            <a:endParaRPr lang="es-ES" dirty="0"/>
          </a:p>
          <a:p>
            <a:pPr marL="0" lvl="0" indent="0"/>
            <a:r>
              <a:rPr lang="es-ES" dirty="0"/>
              <a:t>Diseño de logos: </a:t>
            </a:r>
            <a:r>
              <a:rPr lang="es-ES" dirty="0">
                <a:hlinkClick r:id="rId4"/>
              </a:rPr>
              <a:t>https://app.brandmark.io</a:t>
            </a:r>
            <a:endParaRPr lang="es-ES" dirty="0"/>
          </a:p>
          <a:p>
            <a:pPr marL="0" lvl="0" indent="0"/>
            <a:endParaRPr lang="es-ES" dirty="0"/>
          </a:p>
          <a:p>
            <a:pPr marL="0" lvl="0" indent="0"/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0" y="680447"/>
            <a:ext cx="6101860" cy="109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Edición/creación de logos con 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05" y="44953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4011" y="1568605"/>
            <a:ext cx="7099610" cy="298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Para crear y sintetizar voces. Se pueden copiar voces,</a:t>
            </a:r>
          </a:p>
          <a:p>
            <a:r>
              <a:rPr lang="es-ES" dirty="0"/>
              <a:t>ponerlas en otros idiomas, etc.:</a:t>
            </a:r>
          </a:p>
          <a:p>
            <a:r>
              <a:rPr lang="es-ES" dirty="0">
                <a:hlinkClick r:id="rId3"/>
              </a:rPr>
              <a:t>https://elevenlabs.io/</a:t>
            </a:r>
            <a:r>
              <a:rPr lang="es-ES" dirty="0"/>
              <a:t> </a:t>
            </a:r>
          </a:p>
          <a:p>
            <a:endParaRPr lang="es-ES" dirty="0"/>
          </a:p>
          <a:p>
            <a:r>
              <a:rPr lang="es-ES" dirty="0"/>
              <a:t>Para crear canciones con un solo </a:t>
            </a:r>
            <a:r>
              <a:rPr lang="es-ES" dirty="0" err="1"/>
              <a:t>promp</a:t>
            </a:r>
            <a:r>
              <a:rPr lang="es-ES" dirty="0"/>
              <a:t>: </a:t>
            </a:r>
          </a:p>
          <a:p>
            <a:r>
              <a:rPr lang="es-ES" dirty="0">
                <a:hlinkClick r:id="rId4"/>
              </a:rPr>
              <a:t>https://app.suno.ai/</a:t>
            </a:r>
            <a:r>
              <a:rPr lang="es-ES" dirty="0"/>
              <a:t> </a:t>
            </a:r>
          </a:p>
          <a:p>
            <a:pPr marL="0" lvl="0" indent="0"/>
            <a:endParaRPr lang="es-ES" dirty="0"/>
          </a:p>
          <a:p>
            <a:pPr marL="0" indent="0"/>
            <a:r>
              <a:rPr lang="es-ES" dirty="0"/>
              <a:t>Para capturar audio y obtener transcripciones (de películas, reuniones, eventos, etc.):</a:t>
            </a:r>
          </a:p>
          <a:p>
            <a:pPr marL="0" indent="0"/>
            <a:r>
              <a:rPr lang="es-ES" u="sng" dirty="0">
                <a:hlinkClick r:id="rId5"/>
              </a:rPr>
              <a:t>https://www.summarize.tech/</a:t>
            </a:r>
            <a:endParaRPr lang="es-ES" dirty="0"/>
          </a:p>
          <a:p>
            <a:pPr marL="0" lvl="0" indent="0"/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1" y="615143"/>
            <a:ext cx="6101860" cy="11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IA para creación y edición de audio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32" y="45785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19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Existen diversas opciones, algunas gratuitas, para la</a:t>
            </a:r>
          </a:p>
          <a:p>
            <a:r>
              <a:rPr lang="es-ES" dirty="0"/>
              <a:t>utilización de chats con IA. Entre los más conocidos se</a:t>
            </a:r>
          </a:p>
          <a:p>
            <a:r>
              <a:rPr lang="es-ES" dirty="0"/>
              <a:t>pueden indicar: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https://gemini.google.com/app</a:t>
            </a:r>
            <a:r>
              <a:rPr lang="es-ES" dirty="0"/>
              <a:t> (La apuesta de Google por</a:t>
            </a:r>
          </a:p>
          <a:p>
            <a:r>
              <a:rPr lang="es-ES" dirty="0"/>
              <a:t>la inteligencia artificial)</a:t>
            </a:r>
          </a:p>
          <a:p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1" y="615143"/>
            <a:ext cx="6101860" cy="78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Chat con 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78" y="4168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5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 err="1"/>
              <a:t>OpenAi</a:t>
            </a:r>
            <a:r>
              <a:rPr lang="es-ES" dirty="0"/>
              <a:t> pone a disposición de los usuarios la creación de</a:t>
            </a:r>
          </a:p>
          <a:p>
            <a:r>
              <a:rPr lang="es-ES" dirty="0"/>
              <a:t>una cuenta para disponer de una API que poder utilizar en</a:t>
            </a:r>
          </a:p>
          <a:p>
            <a:r>
              <a:rPr lang="es-ES" dirty="0"/>
              <a:t>desarrollos propios o bien el uso de </a:t>
            </a:r>
            <a:r>
              <a:rPr lang="es-ES" dirty="0" err="1"/>
              <a:t>ChatGPT</a:t>
            </a:r>
            <a:r>
              <a:rPr lang="es-ES" dirty="0"/>
              <a:t>, en el que</a:t>
            </a:r>
          </a:p>
          <a:p>
            <a:r>
              <a:rPr lang="es-ES" dirty="0"/>
              <a:t>recientemente se han habilitado la opción de creación de</a:t>
            </a:r>
          </a:p>
          <a:p>
            <a:r>
              <a:rPr lang="es-ES" dirty="0" err="1"/>
              <a:t>GPTs</a:t>
            </a:r>
            <a:r>
              <a:rPr lang="es-ES" dirty="0"/>
              <a:t> propios, especializados en tareas concretas:</a:t>
            </a:r>
          </a:p>
          <a:p>
            <a:r>
              <a:rPr lang="es-ES" dirty="0">
                <a:hlinkClick r:id="rId3"/>
              </a:rPr>
              <a:t>https://openai.com/</a:t>
            </a:r>
            <a:endParaRPr lang="es-ES" dirty="0"/>
          </a:p>
          <a:p>
            <a:r>
              <a:rPr lang="es-ES" dirty="0">
                <a:hlinkClick r:id="rId4"/>
              </a:rPr>
              <a:t>https://chat.openai.com/</a:t>
            </a:r>
            <a:endParaRPr lang="es-ES" dirty="0"/>
          </a:p>
          <a:p>
            <a:r>
              <a:rPr lang="es-ES" dirty="0">
                <a:hlinkClick r:id="rId5"/>
              </a:rPr>
              <a:t>https://chat.openai.com/g/g-klhBX3WJB-asesor-en-informacion-y-documentacion-oposiciones</a:t>
            </a:r>
            <a:endParaRPr lang="es-ES" dirty="0"/>
          </a:p>
          <a:p>
            <a:endParaRPr lang="es-ES" dirty="0"/>
          </a:p>
          <a:p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1" y="615143"/>
            <a:ext cx="6101860" cy="78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Chat con 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09" y="41564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7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2036740" y="664720"/>
            <a:ext cx="5092200" cy="7730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Índice</a:t>
            </a:r>
            <a:endParaRPr dirty="0"/>
          </a:p>
        </p:txBody>
      </p:sp>
      <p:sp>
        <p:nvSpPr>
          <p:cNvPr id="2" name="Google Shape;93;p15">
            <a:extLst>
              <a:ext uri="{FF2B5EF4-FFF2-40B4-BE49-F238E27FC236}">
                <a16:creationId xmlns:a16="http://schemas.microsoft.com/office/drawing/2014/main" id="{A97854BE-A415-3C08-802D-313D75551A26}"/>
              </a:ext>
            </a:extLst>
          </p:cNvPr>
          <p:cNvSpPr txBox="1"/>
          <p:nvPr/>
        </p:nvSpPr>
        <p:spPr>
          <a:xfrm>
            <a:off x="869173" y="1705167"/>
            <a:ext cx="7427334" cy="18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1.Boom de la Inteligencia Artificial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000" b="1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2.Factores de riesgo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000" b="1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3.Ejemplos y plataformas de uso</a:t>
            </a:r>
            <a:endParaRPr sz="30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También hay opciones gratuitas más modestas como la</a:t>
            </a:r>
          </a:p>
          <a:p>
            <a:r>
              <a:rPr lang="es-ES" dirty="0"/>
              <a:t>creación de un </a:t>
            </a:r>
            <a:r>
              <a:rPr lang="es-ES" dirty="0" err="1"/>
              <a:t>bot</a:t>
            </a:r>
            <a:r>
              <a:rPr lang="es-ES" dirty="0"/>
              <a:t> personal en </a:t>
            </a:r>
            <a:r>
              <a:rPr lang="es-ES" u="sng" dirty="0">
                <a:hlinkClick r:id="rId3"/>
              </a:rPr>
              <a:t>https://poe.com/</a:t>
            </a:r>
            <a:endParaRPr lang="es-ES" u="sng" dirty="0"/>
          </a:p>
          <a:p>
            <a:endParaRPr lang="es-ES" u="sng" dirty="0"/>
          </a:p>
          <a:p>
            <a:r>
              <a:rPr lang="es-ES" dirty="0"/>
              <a:t>Otra opción más que interesante es la posibilidad de</a:t>
            </a:r>
          </a:p>
          <a:p>
            <a:r>
              <a:rPr lang="es-ES" dirty="0"/>
              <a:t>instalar en local una inteligencia artificial como </a:t>
            </a:r>
            <a:r>
              <a:rPr lang="es-ES" dirty="0" err="1"/>
              <a:t>chatGPT</a:t>
            </a:r>
            <a:r>
              <a:rPr lang="es-ES" dirty="0"/>
              <a:t>.</a:t>
            </a:r>
          </a:p>
          <a:p>
            <a:r>
              <a:rPr lang="es-ES" dirty="0"/>
              <a:t>Esto ya está disponible a través de LM Studio:</a:t>
            </a:r>
          </a:p>
          <a:p>
            <a:r>
              <a:rPr lang="es-ES" dirty="0">
                <a:hlinkClick r:id="rId4"/>
              </a:rPr>
              <a:t>https://lmstudio.ai/</a:t>
            </a:r>
            <a:r>
              <a:rPr lang="es-ES" dirty="0"/>
              <a:t> (se puede elegir el modelo e instalarlo</a:t>
            </a:r>
          </a:p>
          <a:p>
            <a:r>
              <a:rPr lang="es-ES" dirty="0"/>
              <a:t>en tu ordenador directamente).</a:t>
            </a:r>
          </a:p>
          <a:p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1" y="615143"/>
            <a:ext cx="6101860" cy="78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Chat con 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78" y="4168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Herramientas de edición en diferentes formatos para</a:t>
            </a:r>
          </a:p>
          <a:p>
            <a:r>
              <a:rPr lang="es-ES" dirty="0"/>
              <a:t>cuestiones genéricas  (por ejemplo, cambiar fondos,</a:t>
            </a:r>
          </a:p>
          <a:p>
            <a:r>
              <a:rPr lang="es-ES" dirty="0"/>
              <a:t>correcciones en imágenes, etc.). Además es capaz de crear</a:t>
            </a:r>
          </a:p>
          <a:p>
            <a:r>
              <a:rPr lang="es-ES" dirty="0"/>
              <a:t>contenidos, comprime archivos, migra entre formatos, etc.</a:t>
            </a:r>
          </a:p>
          <a:p>
            <a:endParaRPr lang="es-ES" dirty="0"/>
          </a:p>
          <a:p>
            <a:r>
              <a:rPr lang="es-ES" u="sng" dirty="0">
                <a:hlinkClick r:id="rId3"/>
              </a:rPr>
              <a:t>https://tinywow.com/tools/</a:t>
            </a:r>
            <a:endParaRPr lang="es-ES" dirty="0"/>
          </a:p>
          <a:p>
            <a:pPr marL="0" lvl="0" indent="0"/>
            <a:endParaRPr lang="es-ES" dirty="0"/>
          </a:p>
          <a:p>
            <a:pPr marL="0" lvl="0" indent="0"/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1" y="615143"/>
            <a:ext cx="6101860" cy="72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IA para usos diversos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79" y="46797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Plataforma autónoma para la realización de tareas.</a:t>
            </a:r>
          </a:p>
          <a:p>
            <a:r>
              <a:rPr lang="es-ES" dirty="0"/>
              <a:t>A AGENTGPT se le puede indicar un objetivo final y la</a:t>
            </a:r>
          </a:p>
          <a:p>
            <a:r>
              <a:rPr lang="es-ES" dirty="0"/>
              <a:t>propia IA irá planificando los distintos pasos para lograr su</a:t>
            </a:r>
          </a:p>
          <a:p>
            <a:r>
              <a:rPr lang="es-ES" dirty="0"/>
              <a:t>objetivo. Tiene una versión gratuita, aunque con</a:t>
            </a:r>
          </a:p>
          <a:p>
            <a:r>
              <a:rPr lang="es-ES" dirty="0"/>
              <a:t>limitaciones.</a:t>
            </a:r>
          </a:p>
          <a:p>
            <a:endParaRPr lang="es-ES" dirty="0"/>
          </a:p>
          <a:p>
            <a:r>
              <a:rPr lang="es-ES" dirty="0">
                <a:hlinkClick r:id="rId3"/>
              </a:rPr>
              <a:t>https://agentgpt.reworkd.ai/</a:t>
            </a:r>
            <a:r>
              <a:rPr lang="es-ES" dirty="0"/>
              <a:t>  </a:t>
            </a:r>
          </a:p>
          <a:p>
            <a:pPr marL="0" lvl="0" indent="0"/>
            <a:endParaRPr dirty="0"/>
          </a:p>
        </p:txBody>
      </p:sp>
      <p:sp>
        <p:nvSpPr>
          <p:cNvPr id="7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/>
          </p:cNvSpPr>
          <p:nvPr/>
        </p:nvSpPr>
        <p:spPr>
          <a:xfrm>
            <a:off x="692951" y="615143"/>
            <a:ext cx="6101860" cy="72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dirty="0"/>
              <a:t>IA para usos diversos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79" y="46797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07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ctrTitle" idx="4294967295"/>
          </p:nvPr>
        </p:nvSpPr>
        <p:spPr>
          <a:xfrm>
            <a:off x="719062" y="641292"/>
            <a:ext cx="5089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FFFFF"/>
                </a:solidFill>
              </a:rPr>
              <a:t>GRACIAS</a:t>
            </a: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4294967295"/>
          </p:nvPr>
        </p:nvSpPr>
        <p:spPr>
          <a:xfrm>
            <a:off x="719062" y="1568335"/>
            <a:ext cx="7809796" cy="1974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Víctor Villapalos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bg1"/>
                </a:solidFill>
              </a:rPr>
              <a:t>www.victorvillapalos.es</a:t>
            </a:r>
          </a:p>
          <a:p>
            <a:pPr marL="0" lvl="0" indent="0" algn="ctr">
              <a:buNone/>
            </a:pPr>
            <a:r>
              <a:rPr lang="en" i="1" dirty="0">
                <a:solidFill>
                  <a:schemeClr val="bg1"/>
                </a:solidFill>
              </a:rPr>
              <a:t>victorvillapalos@victorvillapalos.es </a:t>
            </a:r>
            <a:r>
              <a:rPr lang="en" dirty="0">
                <a:solidFill>
                  <a:schemeClr val="bg1"/>
                </a:solidFill>
              </a:rPr>
              <a:t>|</a:t>
            </a:r>
            <a:r>
              <a:rPr lang="en" i="1" dirty="0">
                <a:solidFill>
                  <a:schemeClr val="bg1"/>
                </a:solidFill>
              </a:rPr>
              <a:t> gerencia@sedic.es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bg1"/>
                </a:solidFill>
              </a:rPr>
              <a:t>@ArsDictandi  </a:t>
            </a:r>
            <a:endParaRPr i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97" y="3426230"/>
            <a:ext cx="1315142" cy="13151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 en blanco y negro de un hombre con un micrófono en la mano&#10;&#10;Descripción generada automáticamente con confianza baja">
            <a:extLst>
              <a:ext uri="{FF2B5EF4-FFF2-40B4-BE49-F238E27FC236}">
                <a16:creationId xmlns:a16="http://schemas.microsoft.com/office/drawing/2014/main" id="{E465F504-3F21-CEF3-B643-BCC49D9C1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7" b="-1"/>
          <a:stretch/>
        </p:blipFill>
        <p:spPr>
          <a:xfrm>
            <a:off x="5385602" y="498087"/>
            <a:ext cx="3248257" cy="4185425"/>
          </a:xfrm>
          <a:prstGeom prst="rect">
            <a:avLst/>
          </a:prstGeom>
        </p:spPr>
      </p:pic>
      <p:sp>
        <p:nvSpPr>
          <p:cNvPr id="83" name="Google Shape;83;p14"/>
          <p:cNvSpPr txBox="1">
            <a:spLocks noGrp="1"/>
          </p:cNvSpPr>
          <p:nvPr>
            <p:ph type="ctrTitle" idx="4294967295"/>
          </p:nvPr>
        </p:nvSpPr>
        <p:spPr>
          <a:xfrm>
            <a:off x="510141" y="268759"/>
            <a:ext cx="4537644" cy="9669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Boom de la IA</a:t>
            </a:r>
            <a:endParaRPr sz="5000" dirty="0"/>
          </a:p>
        </p:txBody>
      </p:sp>
      <p:sp>
        <p:nvSpPr>
          <p:cNvPr id="2" name="Google Shape;83;p14">
            <a:extLst>
              <a:ext uri="{FF2B5EF4-FFF2-40B4-BE49-F238E27FC236}">
                <a16:creationId xmlns:a16="http://schemas.microsoft.com/office/drawing/2014/main" id="{9A041FE7-F68B-0F73-91E1-00EDD571C734}"/>
              </a:ext>
            </a:extLst>
          </p:cNvPr>
          <p:cNvSpPr txBox="1">
            <a:spLocks/>
          </p:cNvSpPr>
          <p:nvPr/>
        </p:nvSpPr>
        <p:spPr>
          <a:xfrm>
            <a:off x="458102" y="1235758"/>
            <a:ext cx="4875461" cy="329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1900" dirty="0"/>
              <a:t>1. Desarrollo tecnológico (capacidad de procesamiento para trabajar con redes neuronales) + grandes volúmenes de datos</a:t>
            </a:r>
          </a:p>
          <a:p>
            <a:pPr>
              <a:spcBef>
                <a:spcPts val="600"/>
              </a:spcBef>
            </a:pPr>
            <a:r>
              <a:rPr lang="es-ES" sz="1900" dirty="0"/>
              <a:t>2. Grandes inversiones + interés comercial + automatización</a:t>
            </a:r>
          </a:p>
          <a:p>
            <a:pPr>
              <a:spcBef>
                <a:spcPts val="600"/>
              </a:spcBef>
            </a:pPr>
            <a:r>
              <a:rPr lang="es-ES" sz="1900" dirty="0"/>
              <a:t>3. Innovación + integración en la vida cotidiana (se ha asimilado muy deprisa) + respuesta ante nuevas necesidades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>
          <a:extLst>
            <a:ext uri="{FF2B5EF4-FFF2-40B4-BE49-F238E27FC236}">
              <a16:creationId xmlns:a16="http://schemas.microsoft.com/office/drawing/2014/main" id="{0E00D4D1-6861-3465-D9A4-D46719D0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5">
            <a:extLst>
              <a:ext uri="{FF2B5EF4-FFF2-40B4-BE49-F238E27FC236}">
                <a16:creationId xmlns:a16="http://schemas.microsoft.com/office/drawing/2014/main" id="{FD1BC7EF-DDA2-D7E8-BE8F-8E7A04A7D5BC}"/>
              </a:ext>
            </a:extLst>
          </p:cNvPr>
          <p:cNvSpPr txBox="1"/>
          <p:nvPr/>
        </p:nvSpPr>
        <p:spPr>
          <a:xfrm>
            <a:off x="3990986" y="1530465"/>
            <a:ext cx="4810988" cy="303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" sz="18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1.</a:t>
            </a:r>
            <a:r>
              <a:rPr lang="es-ES" sz="18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Recuerda a otras burbujas tecnológicas pasadas (mercados desorbitados, miles de proyectos similares, </a:t>
            </a:r>
            <a:r>
              <a:rPr lang="es-ES" sz="1800" b="1" u="sng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…</a:t>
            </a:r>
            <a:r>
              <a:rPr lang="es-ES" sz="18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) ¿Es sostenible?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2. Problemas de privacidad, seguridad, éticos (todos ellos sin resolver)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3. Cambios legislativos todavía pendientes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4. Problemas de escalabilidad y coste</a:t>
            </a:r>
          </a:p>
        </p:txBody>
      </p:sp>
      <p:sp>
        <p:nvSpPr>
          <p:cNvPr id="5" name="Google Shape;83;p14">
            <a:extLst>
              <a:ext uri="{FF2B5EF4-FFF2-40B4-BE49-F238E27FC236}">
                <a16:creationId xmlns:a16="http://schemas.microsoft.com/office/drawing/2014/main" id="{142EEDDF-AC36-3D66-ED81-671ACABF75DB}"/>
              </a:ext>
            </a:extLst>
          </p:cNvPr>
          <p:cNvSpPr txBox="1">
            <a:spLocks/>
          </p:cNvSpPr>
          <p:nvPr/>
        </p:nvSpPr>
        <p:spPr>
          <a:xfrm>
            <a:off x="3875729" y="370040"/>
            <a:ext cx="5000642" cy="129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algn="ctr"/>
            <a:r>
              <a:rPr lang="es-ES" dirty="0"/>
              <a:t>¿Otra vez la misma canción?</a:t>
            </a:r>
          </a:p>
        </p:txBody>
      </p:sp>
      <p:pic>
        <p:nvPicPr>
          <p:cNvPr id="4" name="Imagen 3" descr="Imagen en blanco y negro de una cámara de video&#10;&#10;Descripción generada automáticamente con confianza baja">
            <a:extLst>
              <a:ext uri="{FF2B5EF4-FFF2-40B4-BE49-F238E27FC236}">
                <a16:creationId xmlns:a16="http://schemas.microsoft.com/office/drawing/2014/main" id="{B9D1A44A-FB0C-7554-094B-8FA136F7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6" y="370040"/>
            <a:ext cx="3342772" cy="44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9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153265" y="1162050"/>
            <a:ext cx="6837469" cy="28193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Ejemplos de proyectos para usuarios finales </a:t>
            </a:r>
            <a:r>
              <a:rPr lang="en" sz="2500" dirty="0"/>
              <a:t>(profesionales de la gestión documental)</a:t>
            </a:r>
            <a:endParaRPr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F3840119-0AFB-98DB-8B74-E83EA2104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>
            <a:extLst>
              <a:ext uri="{FF2B5EF4-FFF2-40B4-BE49-F238E27FC236}">
                <a16:creationId xmlns:a16="http://schemas.microsoft.com/office/drawing/2014/main" id="{CFA9B91A-88F4-0A3D-2051-29B53C196C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2950" y="680448"/>
            <a:ext cx="495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Plataformas de recopilación</a:t>
            </a:r>
            <a:endParaRPr dirty="0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F612A679-F05B-8C3B-09B7-65E113B077A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0" y="1776761"/>
            <a:ext cx="7566387" cy="2567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Existen plataformas cuyo cometido es recoger todo tipo de proyectos basados en inteligencia artificial y organizarlos a través de categorías. Suelen contar con la posibilidad de buscar a texto libre y de filtrado. Varios ejemplos: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https://www.futurepedia.io/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https://aifindy.com/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https://www.toolify.ai/</a:t>
            </a:r>
            <a:r>
              <a:rPr lang="es-ES" dirty="0">
                <a:solidFill>
                  <a:schemeClr val="tx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96" y="40024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6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2950" y="680447"/>
            <a:ext cx="6101860" cy="10963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Edición/creación de vídeo con IA</a:t>
            </a:r>
            <a:endParaRPr dirty="0"/>
          </a:p>
        </p:txBody>
      </p:sp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Una de las más interesantes es </a:t>
            </a:r>
            <a:r>
              <a:rPr lang="es-ES" dirty="0" err="1"/>
              <a:t>RunwayML</a:t>
            </a:r>
            <a:r>
              <a:rPr lang="es-ES" dirty="0"/>
              <a:t>:</a:t>
            </a:r>
          </a:p>
          <a:p>
            <a:pPr marL="0" lvl="0" indent="0"/>
            <a:r>
              <a:rPr lang="es-ES" dirty="0">
                <a:solidFill>
                  <a:srgbClr val="FF0000"/>
                </a:solidFill>
                <a:hlinkClick r:id="rId3"/>
              </a:rPr>
              <a:t>https://runwayml.com/</a:t>
            </a:r>
            <a:endParaRPr lang="es-ES" dirty="0">
              <a:solidFill>
                <a:srgbClr val="FF0000"/>
              </a:solidFill>
            </a:endParaRPr>
          </a:p>
          <a:p>
            <a:pPr marL="0" lvl="0" indent="0"/>
            <a:endParaRPr lang="es-ES" dirty="0">
              <a:solidFill>
                <a:srgbClr val="FF0000"/>
              </a:solidFill>
            </a:endParaRPr>
          </a:p>
          <a:p>
            <a:pPr marL="0" lvl="0" indent="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Creación de vídeos de diversa duración basados en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prompts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textuales, en imágenes previas o en ambas.</a:t>
            </a:r>
          </a:p>
          <a:p>
            <a:pPr marL="0" lvl="0" indent="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Permite editar distintos parámetros, efectos, etc.</a:t>
            </a:r>
          </a:p>
          <a:p>
            <a:pPr marL="0" lvl="0" indent="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Tienen un canal de tv en el que publican creaciones realizadas o editadas con IA</a:t>
            </a:r>
          </a:p>
          <a:p>
            <a:pPr marL="0" lvl="0" indent="0"/>
            <a:endParaRPr lang="es-E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36" y="46551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5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F661D08-D49F-D697-CCD0-3FEE685E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4A2D6BE8-F49C-84A9-087F-4CA2201DFA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Otra opción más enfocada a empresas o instituciones es </a:t>
            </a:r>
            <a:r>
              <a:rPr lang="es-ES" dirty="0" err="1"/>
              <a:t>Visla</a:t>
            </a:r>
            <a:r>
              <a:rPr lang="es-ES" dirty="0"/>
              <a:t>: </a:t>
            </a:r>
            <a:r>
              <a:rPr lang="es-ES" dirty="0">
                <a:solidFill>
                  <a:srgbClr val="FF0000"/>
                </a:solidFill>
                <a:hlinkClick r:id="rId3"/>
              </a:rPr>
              <a:t>https://www.visla.us/</a:t>
            </a:r>
            <a:r>
              <a:rPr lang="es-ES" dirty="0">
                <a:solidFill>
                  <a:srgbClr val="FF0000"/>
                </a:solidFill>
              </a:rPr>
              <a:t> </a:t>
            </a:r>
          </a:p>
          <a:p>
            <a:pPr marL="0" lvl="0" indent="0"/>
            <a:endParaRPr lang="es-ES" dirty="0">
              <a:solidFill>
                <a:srgbClr val="FF0000"/>
              </a:solidFill>
            </a:endParaRPr>
          </a:p>
          <a:p>
            <a:pPr marL="0" lvl="0" indent="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 y edita diálogos, voces en off, facilita resúmenes,…</a:t>
            </a:r>
          </a:p>
          <a:p>
            <a:pPr marL="0" lvl="0" indent="0"/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Está más enfocada a la creación de contenido digital relacionado con el marketing y ventas.</a:t>
            </a:r>
          </a:p>
          <a:p>
            <a:pPr marL="0" lvl="0" indent="0"/>
            <a:endParaRPr lang="es-E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36" y="465518"/>
            <a:ext cx="1440000" cy="1440000"/>
          </a:xfrm>
          <a:prstGeom prst="rect">
            <a:avLst/>
          </a:prstGeom>
        </p:spPr>
      </p:pic>
      <p:sp>
        <p:nvSpPr>
          <p:cNvPr id="6" name="Google Shape;91;p15">
            <a:extLst>
              <a:ext uri="{FF2B5EF4-FFF2-40B4-BE49-F238E27FC236}">
                <a16:creationId xmlns:a16="http://schemas.microsoft.com/office/drawing/2014/main" id="{918785C0-AC96-C415-00E2-00BADF35A7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2950" y="680447"/>
            <a:ext cx="6101860" cy="10963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Edición/creación de vídeo con 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03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0F7A01B0-D44C-EE80-15E6-FFE3FEF7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extLst>
              <a:ext uri="{FF2B5EF4-FFF2-40B4-BE49-F238E27FC236}">
                <a16:creationId xmlns:a16="http://schemas.microsoft.com/office/drawing/2014/main" id="{24CFBD68-4153-FD14-0AB9-9605423A79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2951" y="1776761"/>
            <a:ext cx="7736154" cy="277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Una alternativa enfocada a la creación de contenidos para redes sociales: </a:t>
            </a:r>
            <a:r>
              <a:rPr lang="es-ES" dirty="0">
                <a:solidFill>
                  <a:srgbClr val="FF0000"/>
                </a:solidFill>
                <a:hlinkClick r:id="rId3"/>
              </a:rPr>
              <a:t>https://app.fliki.ai/</a:t>
            </a:r>
            <a:r>
              <a:rPr lang="es-ES" dirty="0">
                <a:solidFill>
                  <a:srgbClr val="FF0000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lvl="0" indent="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 vídeos con imágenes y música de un repositorio, creando de forma automática los textos (totalmente editables, por supuesto).</a:t>
            </a:r>
          </a:p>
          <a:p>
            <a:pPr marL="0" lvl="0" indent="0"/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ejemplo creado en menos de un minuto: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https://www.youtube.com/watch?v=ResOCyvmcgs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lvl="0" indent="0"/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/>
            <a:endParaRPr lang="es-E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3C5D3D-FAB9-E212-E069-F54E99986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36" y="465518"/>
            <a:ext cx="1440000" cy="1440000"/>
          </a:xfrm>
          <a:prstGeom prst="rect">
            <a:avLst/>
          </a:prstGeom>
        </p:spPr>
      </p:pic>
      <p:sp>
        <p:nvSpPr>
          <p:cNvPr id="6" name="Google Shape;91;p15">
            <a:extLst>
              <a:ext uri="{FF2B5EF4-FFF2-40B4-BE49-F238E27FC236}">
                <a16:creationId xmlns:a16="http://schemas.microsoft.com/office/drawing/2014/main" id="{882A1480-475F-6CCE-92C4-BA31382B132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2950" y="680447"/>
            <a:ext cx="6101860" cy="10963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Edición/creación de vídeo con 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338035"/>
      </p:ext>
    </p:extLst>
  </p:cSld>
  <p:clrMapOvr>
    <a:masterClrMapping/>
  </p:clrMapOvr>
</p:sld>
</file>

<file path=ppt/theme/theme1.xml><?xml version="1.0" encoding="utf-8"?>
<a:theme xmlns:a="http://schemas.openxmlformats.org/drawingml/2006/main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000000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6B26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Presentación en pantalla (16:9)</PresentationFormat>
  <Paragraphs>150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Work Sans Regular</vt:lpstr>
      <vt:lpstr>Work Sans</vt:lpstr>
      <vt:lpstr>Arial</vt:lpstr>
      <vt:lpstr>Jacquenetta template</vt:lpstr>
      <vt:lpstr>Usos de la Inteligencia Artifical</vt:lpstr>
      <vt:lpstr>Índice</vt:lpstr>
      <vt:lpstr>Boom de la IA</vt:lpstr>
      <vt:lpstr>Presentación de PowerPoint</vt:lpstr>
      <vt:lpstr>Ejemplos de proyectos para usuarios finales (profesionales de la gestión documental)</vt:lpstr>
      <vt:lpstr>Plataformas de recopilación</vt:lpstr>
      <vt:lpstr>Edición/creación de vídeo con IA</vt:lpstr>
      <vt:lpstr>Edición/creación de vídeo con IA</vt:lpstr>
      <vt:lpstr>Edición/creación de vídeo con IA</vt:lpstr>
      <vt:lpstr>Edición/creación de vídeo con IA</vt:lpstr>
      <vt:lpstr>Edición/creación de vídeo con 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Víctor Villapalos Pardiñas</dc:creator>
  <cp:lastModifiedBy>Víctor Villapalos Pardiñas</cp:lastModifiedBy>
  <cp:revision>19</cp:revision>
  <dcterms:modified xsi:type="dcterms:W3CDTF">2024-02-23T15:12:58Z</dcterms:modified>
</cp:coreProperties>
</file>