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6" r:id="rId5"/>
    <p:sldId id="267" r:id="rId6"/>
    <p:sldId id="268" r:id="rId7"/>
    <p:sldId id="261" r:id="rId8"/>
    <p:sldId id="269" r:id="rId9"/>
    <p:sldId id="270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62" r:id="rId25"/>
    <p:sldId id="257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63" r:id="rId36"/>
    <p:sldId id="271" r:id="rId37"/>
    <p:sldId id="265" r:id="rId38"/>
    <p:sldId id="273" r:id="rId39"/>
    <p:sldId id="298" r:id="rId40"/>
    <p:sldId id="297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DC262-4370-432D-9761-6062A27E0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44A0AD-7A5B-4C67-AB47-1E2E0DCE8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33D6A5-1F6C-40E3-8861-655B255B5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01AB76-9A6B-46BD-81C6-2C3FDCA3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76E5CD-1FE9-4694-8573-02D0C9E6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508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763D0-8168-4791-8F96-84ADFEFE2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ED4CD9-E3DB-4DD8-B843-921FBC65B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098C77-D35F-4587-9621-20BD6EFE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74578E-685F-4CCF-8D00-71B90B55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B54FC2-3328-46F4-B016-81809815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3047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9C3CE1-D58D-4276-B063-B77C354D0F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7C5B7-8382-4600-930D-E57FF09FE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C90A60-C55E-448F-A706-F5DDE105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E110E1-09B8-49BA-8FA6-D12CAA7F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70849B-507C-4971-A459-BA0B1689C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002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659CD-B7B3-47D2-B358-2F55BAA7E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EF7A18-B438-4E0A-B243-1BF9267F8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1ACC62-29A5-4E24-8689-6675F346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BEB38E-7B11-492A-B04D-2BDCE91B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73F568-721E-429F-BC2E-0DFCE6C2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60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85B62-771D-40ED-8EB4-5EA313D79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499949-4308-4D4D-B355-E8E50F796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91AF9D-182A-4FB1-9D23-097F230D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DDECE6-3CF7-4820-B92F-63AC2B8F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52A7FD-F2E7-4C22-9AE8-8FFA0D82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99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E23B3-AD4F-4201-A4A8-698DF4D7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6CB5C0-0392-4AA8-A107-6C1D5DC76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DA8AF1-4032-4F2D-BCE1-A9183CA2F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38BB66-18EE-44DD-8B4F-8630A1A1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2FB079-FB48-4995-84E6-08308BDB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CBDF7B-E449-4A58-964F-3F27AB4F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383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040E5-17C2-45ED-9E57-3B6181F21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8A51D7-26F7-4559-B9E8-8666DBECB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9D8F12-7D6F-408F-9403-44531F323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467A147-5187-43D2-BCE0-D6B61C632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11458C-08B9-44D5-8F8D-0A957517E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5003EE-8EFC-441C-A7DB-3E7D4C80E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1E020BE-4E31-495E-8E60-BE110F036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EBA076-21EC-427E-867F-DEA265A20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37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64D72C-C3AA-42CF-8B88-4E61FE8C0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823D3F4-2122-489A-A832-84127919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D34E94-C93D-4653-A537-F8BAA38E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C8BEE2-44C1-4111-A1AB-6EF368CE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64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9E9A6D-A6E7-4E99-922A-880F9061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415254-9375-453B-AA9D-09BCF44D5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2C9E38-A744-4700-B180-A4AEB704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3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4DD06-42AD-4C0E-8D92-3C574BFF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FE48A7-E7A0-432D-B226-6F7789EF9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C5D3B1-EE4A-41B4-B9C0-506E96BCE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1CCF6F-9593-47AC-A8A1-8F29A738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DB4916-A5A0-4016-8C1A-5EBD4BA7E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53A3C7-4048-44F3-8DC2-9FE4F2D3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317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79B23-75C1-4F11-90BA-95DE7D31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4B3E172-BF6F-4A2E-9F3D-CBC71AE99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1CF588-11DD-4834-A4B0-840BAC1F5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19FB6E-0860-4C44-87E6-2DA2647F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D51723-002F-4524-8075-B6BCEC3F6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8496C3-3B4A-4CD2-AA78-7EB3E777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981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CEB0143-A11A-47FD-8B0D-B0EBB163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C5E289-597E-4D06-9E35-2C80C9277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688834-E714-49DB-8ABC-A00CAB93F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E093E-BDA6-437C-8125-9074B782CE8C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361637-1AF8-4D3B-9B09-11DFF3F35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EAE690-2E1D-43B4-9138-0BF31B859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2CAB8-2146-4C33-8578-5B70CC0547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3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gpt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romptvault.io/" TargetMode="External"/><Relationship Id="rId3" Type="http://schemas.openxmlformats.org/officeDocument/2006/relationships/hyperlink" Target="https://promptdb.ai/" TargetMode="External"/><Relationship Id="rId7" Type="http://schemas.openxmlformats.org/officeDocument/2006/relationships/hyperlink" Target="https://cabcom13.de/" TargetMode="External"/><Relationship Id="rId2" Type="http://schemas.openxmlformats.org/officeDocument/2006/relationships/hyperlink" Target="https://thepromptindex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hatgptpromptshub.com/" TargetMode="External"/><Relationship Id="rId5" Type="http://schemas.openxmlformats.org/officeDocument/2006/relationships/hyperlink" Target="https://promptbase.com/" TargetMode="External"/><Relationship Id="rId10" Type="http://schemas.openxmlformats.org/officeDocument/2006/relationships/hyperlink" Target="https://platform.openai.com/examples" TargetMode="External"/><Relationship Id="rId4" Type="http://schemas.openxmlformats.org/officeDocument/2006/relationships/hyperlink" Target="https://prompthero.com/" TargetMode="External"/><Relationship Id="rId9" Type="http://schemas.openxmlformats.org/officeDocument/2006/relationships/hyperlink" Target="https://midprompteria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hyperlink" Target="https://thepromptindex.com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hyperlink" Target="https://prompthero.com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hyperlink" Target="https://promptbase.com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hyperlink" Target="https://cabcom13.de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hyperlink" Target="https://midprompteria.com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hyperlink" Target="https://boredhumans.com/prompts.php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form.openai.com/examples" TargetMode="Externa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hyperlink" Target="https://www.bizzuka.com/ai-prompt-database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ops.ai/prompt-database-access/" TargetMode="Externa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079770-D70D-44D8-8BC4-0BD7F1BD85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Lo que </a:t>
            </a:r>
            <a:r>
              <a:rPr lang="es-ES" b="1" dirty="0">
                <a:solidFill>
                  <a:srgbClr val="C00000"/>
                </a:solidFill>
              </a:rPr>
              <a:t>no</a:t>
            </a:r>
            <a:r>
              <a:rPr lang="es-ES" dirty="0"/>
              <a:t> hace </a:t>
            </a:r>
            <a:r>
              <a:rPr lang="es-ES" b="1" dirty="0">
                <a:solidFill>
                  <a:srgbClr val="C00000"/>
                </a:solidFill>
              </a:rPr>
              <a:t>ChatGPT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2FA457E-28F9-E3CE-19F1-FDC7568438EF}"/>
              </a:ext>
            </a:extLst>
          </p:cNvPr>
          <p:cNvSpPr txBox="1">
            <a:spLocks/>
          </p:cNvSpPr>
          <p:nvPr/>
        </p:nvSpPr>
        <p:spPr>
          <a:xfrm>
            <a:off x="1524000" y="4070554"/>
            <a:ext cx="9144000" cy="1187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i="1"/>
              <a:t>Madrid 23 de febrero de 2024 – Seminario ConocimIA</a:t>
            </a:r>
            <a:br>
              <a:rPr lang="es-ES" sz="1400" i="1"/>
            </a:br>
            <a:br>
              <a:rPr lang="es-ES" sz="1400" i="1"/>
            </a:br>
            <a:r>
              <a:rPr lang="es-ES" sz="1400" i="1"/>
              <a:t>Prof. Manuel Blázquez Ochando</a:t>
            </a:r>
            <a:endParaRPr lang="es-ES" sz="14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88EA528-CA56-0515-8C66-CEB649B049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50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4B9AB8-EBE0-10FE-C7DD-55C08700C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0"/>
            <a:ext cx="12192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BDB58-6F01-FA50-C5A1-517A6A1D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¿GPTs especializados?</a:t>
            </a:r>
          </a:p>
        </p:txBody>
      </p:sp>
    </p:spTree>
    <p:extLst>
      <p:ext uri="{BB962C8B-B14F-4D97-AF65-F5344CB8AC3E}">
        <p14:creationId xmlns:p14="http://schemas.microsoft.com/office/powerpoint/2010/main" val="101347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46A7B1-58AD-0E48-9B0F-EF754EBF1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24293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F34B10-7345-EFF1-65D2-98B1E7ADA042}"/>
              </a:ext>
            </a:extLst>
          </p:cNvPr>
          <p:cNvSpPr txBox="1"/>
          <p:nvPr/>
        </p:nvSpPr>
        <p:spPr>
          <a:xfrm>
            <a:off x="6789420" y="3123000"/>
            <a:ext cx="4926331" cy="612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https://chat.openai.com/gpts</a:t>
            </a:r>
            <a:r>
              <a:rPr lang="es-E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14ACA-58A1-7721-86D5-B70A9862E1D8}"/>
              </a:ext>
            </a:extLst>
          </p:cNvPr>
          <p:cNvSpPr txBox="1"/>
          <p:nvPr/>
        </p:nvSpPr>
        <p:spPr>
          <a:xfrm>
            <a:off x="8259126" y="591246"/>
            <a:ext cx="3554731" cy="917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es-ES" dirty="0"/>
              <a:t>GPTs es la APPstore de la Inteligencia Artificial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44A0F2-3DBB-22AB-595A-94068F1669CD}"/>
              </a:ext>
            </a:extLst>
          </p:cNvPr>
          <p:cNvSpPr txBox="1"/>
          <p:nvPr/>
        </p:nvSpPr>
        <p:spPr>
          <a:xfrm>
            <a:off x="8047949" y="1857123"/>
            <a:ext cx="3554731" cy="917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es-ES" dirty="0"/>
              <a:t>Cualquier usuario registrado puede crear una IA especializada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A533A7-EE09-54E7-CF4D-3A0457FBA640}"/>
              </a:ext>
            </a:extLst>
          </p:cNvPr>
          <p:cNvSpPr txBox="1"/>
          <p:nvPr/>
        </p:nvSpPr>
        <p:spPr>
          <a:xfrm>
            <a:off x="7964375" y="4083364"/>
            <a:ext cx="3554731" cy="917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es-ES" dirty="0"/>
              <a:t>Las IA se entrenan para casos y situaciones concretas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AF9250-A238-2DEF-006B-A51BFC296201}"/>
              </a:ext>
            </a:extLst>
          </p:cNvPr>
          <p:cNvSpPr txBox="1"/>
          <p:nvPr/>
        </p:nvSpPr>
        <p:spPr>
          <a:xfrm>
            <a:off x="8047949" y="5349241"/>
            <a:ext cx="3554731" cy="917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es-ES" dirty="0"/>
              <a:t>El acceso a estas IA especializadas y entrenadas tiene un coste</a:t>
            </a:r>
          </a:p>
        </p:txBody>
      </p:sp>
    </p:spTree>
    <p:extLst>
      <p:ext uri="{BB962C8B-B14F-4D97-AF65-F5344CB8AC3E}">
        <p14:creationId xmlns:p14="http://schemas.microsoft.com/office/powerpoint/2010/main" val="125813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9A19E-B793-B892-47B0-CBD36775C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820" y="0"/>
            <a:ext cx="62021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DBA5E9-D2F6-A218-D05B-7FDB77EF9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77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16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3394A1-CE4F-0976-FA74-D701D12FA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458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DB54D0-3B95-CCA1-B291-220736DF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419" y="0"/>
            <a:ext cx="6110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2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8BCA13-21D7-B41D-445F-E4D8A2CBD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26780" cy="10865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06999-8D13-F85B-0879-C43480AD9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083" y="699980"/>
            <a:ext cx="4153480" cy="1314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F4553-0F69-1EA3-0186-57F767127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219" y="2485994"/>
            <a:ext cx="4458322" cy="1352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8B5696-98C2-07D5-96E8-CD2F3C6D8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136" y="4469130"/>
            <a:ext cx="4315427" cy="1457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6556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A941C-3467-A52A-8F89-654E852DD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5" y="262315"/>
            <a:ext cx="4182059" cy="1181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92EC5-D975-6F57-89B6-DBCBD9550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557" y="1805500"/>
            <a:ext cx="4086795" cy="1457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FE3AB-4502-1283-CBF9-CFF6C3A5B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421" y="477046"/>
            <a:ext cx="4182059" cy="1267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44097-7C57-35AF-CB53-2033CAFE3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044" y="2453817"/>
            <a:ext cx="4296375" cy="1419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1B010-5879-90BD-C869-C7983B147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29" y="4043890"/>
            <a:ext cx="4296375" cy="1247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1EFF0B-F683-D84B-8B54-11FA89DFC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421" y="4626077"/>
            <a:ext cx="3991532" cy="1228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4672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FEAA7A-EC58-BBAC-BA1A-CD0FCC659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2" y="222774"/>
            <a:ext cx="6668431" cy="533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771645-30A5-9659-2117-196CA1C27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951" y="1097845"/>
            <a:ext cx="4645577" cy="3051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1942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B7625-9050-7AC5-B10C-762F9F295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11" y="127819"/>
            <a:ext cx="5909286" cy="6425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FE9CD0-7313-C49A-0CFD-0C210CC81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22" y="373625"/>
            <a:ext cx="5647267" cy="5503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8968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55AC4-2816-B739-0D0D-C8ADC89C5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4" y="666186"/>
            <a:ext cx="6249272" cy="367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042B7B-1F2D-92E0-1449-C420B2FA1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481" y="0"/>
            <a:ext cx="4962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7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066CD-0103-1151-71F4-CDE0DD91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5965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91611D-7075-302A-9516-AFDA36C2A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86" y="632976"/>
            <a:ext cx="5249008" cy="4058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323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05C0-5426-D53F-AF9D-3AB975765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93628-6D38-C1D5-FC7F-F2D65D31D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Reflexiones sobre lo que hace y no hace ChatGPT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¿GPTs especializados?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Registrar los Prompts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Bases de datos de PROMPTS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Proyecto Cumulus3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1550538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F60F11-6131-8C0F-0836-360F7E2F8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417" y="285787"/>
            <a:ext cx="4001058" cy="3867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991C6B-AFA8-AFBC-2575-7ECD2445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25" y="570922"/>
            <a:ext cx="5896798" cy="4715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4741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064F9-9AFB-A9CE-0619-AF8A5BFC4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69" y="444765"/>
            <a:ext cx="5372850" cy="427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348C5-C330-8710-7140-3AFAC85BD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9628"/>
            <a:ext cx="5855178" cy="6157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055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0F4A2-81AA-6A0C-2032-6345A931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798" y="286968"/>
            <a:ext cx="5715798" cy="4553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7F057-9079-34B6-2250-F76ACB2C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61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8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0B995-1444-FB0D-53C8-90701C44C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0561"/>
            <a:ext cx="12192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55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F6A91C-F514-EE0F-304D-C5A990404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0"/>
            <a:ext cx="12192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5FAFC-6C3F-040B-E32F-80F94781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Bases de datos de PROMPTS</a:t>
            </a:r>
          </a:p>
        </p:txBody>
      </p:sp>
    </p:spTree>
    <p:extLst>
      <p:ext uri="{BB962C8B-B14F-4D97-AF65-F5344CB8AC3E}">
        <p14:creationId xmlns:p14="http://schemas.microsoft.com/office/powerpoint/2010/main" val="3168014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7CA54-DD25-432A-9AA3-0F1C0D81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Bases de datos de </a:t>
            </a:r>
            <a:r>
              <a:rPr lang="es-ES" dirty="0" err="1"/>
              <a:t>Prompts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5FCB26-402C-45D7-9F3D-42D3C0D0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Prompt Index Database. </a:t>
            </a:r>
            <a:r>
              <a:rPr lang="es-ES" sz="2400" dirty="0">
                <a:hlinkClick r:id="rId2"/>
              </a:rPr>
              <a:t>https://thepromptindex.com/</a:t>
            </a:r>
            <a:endParaRPr lang="es-ES" sz="2400" dirty="0"/>
          </a:p>
          <a:p>
            <a:r>
              <a:rPr lang="es-ES" dirty="0"/>
              <a:t>Prompt DB. </a:t>
            </a:r>
            <a:r>
              <a:rPr lang="es-ES" sz="2400" dirty="0">
                <a:hlinkClick r:id="rId3"/>
              </a:rPr>
              <a:t>https://promptdb.ai/</a:t>
            </a:r>
            <a:r>
              <a:rPr lang="es-ES" sz="2400" dirty="0"/>
              <a:t> </a:t>
            </a:r>
          </a:p>
          <a:p>
            <a:r>
              <a:rPr lang="es-ES" dirty="0"/>
              <a:t>Prompt Hero (</a:t>
            </a:r>
            <a:r>
              <a:rPr lang="es-ES" dirty="0" err="1"/>
              <a:t>Midjourney</a:t>
            </a:r>
            <a:r>
              <a:rPr lang="es-ES" dirty="0"/>
              <a:t>, </a:t>
            </a:r>
            <a:r>
              <a:rPr lang="es-ES" dirty="0" err="1"/>
              <a:t>Stable</a:t>
            </a:r>
            <a:r>
              <a:rPr lang="es-ES" dirty="0"/>
              <a:t> </a:t>
            </a:r>
            <a:r>
              <a:rPr lang="es-ES" dirty="0" err="1"/>
              <a:t>Diffusion</a:t>
            </a:r>
            <a:r>
              <a:rPr lang="es-ES" dirty="0"/>
              <a:t>). </a:t>
            </a:r>
            <a:r>
              <a:rPr lang="es-ES" sz="2400" dirty="0">
                <a:hlinkClick r:id="rId4"/>
              </a:rPr>
              <a:t>https://prompthero.com/</a:t>
            </a:r>
            <a:r>
              <a:rPr lang="es-ES" sz="2400" dirty="0"/>
              <a:t> </a:t>
            </a:r>
          </a:p>
          <a:p>
            <a:r>
              <a:rPr lang="es-ES" dirty="0"/>
              <a:t>Prompt Base</a:t>
            </a:r>
            <a:r>
              <a:rPr lang="es-ES" sz="2400" dirty="0"/>
              <a:t>. </a:t>
            </a:r>
            <a:r>
              <a:rPr lang="es-ES" sz="2400" dirty="0">
                <a:hlinkClick r:id="rId5"/>
              </a:rPr>
              <a:t>https://promptbase.com/</a:t>
            </a:r>
            <a:r>
              <a:rPr lang="es-ES" sz="2400" dirty="0"/>
              <a:t> </a:t>
            </a:r>
          </a:p>
          <a:p>
            <a:r>
              <a:rPr lang="es-ES" dirty="0"/>
              <a:t>ChatGPT Prompts Hub. </a:t>
            </a:r>
            <a:r>
              <a:rPr lang="es-ES" sz="2400" dirty="0">
                <a:hlinkClick r:id="rId6"/>
              </a:rPr>
              <a:t>https://www.chatgptpromptshub.com</a:t>
            </a:r>
            <a:endParaRPr lang="es-ES" sz="2400" dirty="0"/>
          </a:p>
          <a:p>
            <a:r>
              <a:rPr lang="es-ES" dirty="0" err="1"/>
              <a:t>Midjourney</a:t>
            </a:r>
            <a:r>
              <a:rPr lang="es-ES" dirty="0"/>
              <a:t> Database. </a:t>
            </a:r>
            <a:r>
              <a:rPr lang="es-ES" sz="2400" dirty="0">
                <a:hlinkClick r:id="rId7"/>
              </a:rPr>
              <a:t>https://cabcom13.de/</a:t>
            </a:r>
            <a:endParaRPr lang="es-ES" sz="2400" dirty="0"/>
          </a:p>
          <a:p>
            <a:r>
              <a:rPr lang="es-ES" dirty="0"/>
              <a:t>Prompt </a:t>
            </a:r>
            <a:r>
              <a:rPr lang="es-ES" dirty="0" err="1"/>
              <a:t>Vault</a:t>
            </a:r>
            <a:r>
              <a:rPr lang="es-ES" dirty="0"/>
              <a:t>. </a:t>
            </a:r>
            <a:r>
              <a:rPr lang="es-ES" sz="2400" dirty="0">
                <a:hlinkClick r:id="rId8"/>
              </a:rPr>
              <a:t>https://promptvault.io/</a:t>
            </a:r>
            <a:endParaRPr lang="es-ES" sz="2400" dirty="0"/>
          </a:p>
          <a:p>
            <a:r>
              <a:rPr lang="es-ES" dirty="0" err="1"/>
              <a:t>Promptmid</a:t>
            </a:r>
            <a:r>
              <a:rPr lang="es-ES" dirty="0"/>
              <a:t>. </a:t>
            </a:r>
            <a:r>
              <a:rPr lang="es-ES" sz="2400" dirty="0">
                <a:hlinkClick r:id="rId9"/>
              </a:rPr>
              <a:t>https://midprompteria.com/</a:t>
            </a:r>
            <a:r>
              <a:rPr lang="es-ES" sz="2400" dirty="0"/>
              <a:t> </a:t>
            </a:r>
          </a:p>
          <a:p>
            <a:r>
              <a:rPr lang="es-ES" dirty="0"/>
              <a:t>ChatGPT Prompt Examples. </a:t>
            </a:r>
            <a:r>
              <a:rPr lang="es-ES" sz="2400" dirty="0">
                <a:hlinkClick r:id="rId10"/>
              </a:rPr>
              <a:t>https://platform.openai.com/examples</a:t>
            </a:r>
            <a:r>
              <a:rPr lang="es-ES" sz="2400" dirty="0"/>
              <a:t>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5005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9A4915-28AE-F8D8-9A7B-D149C8F506FD}"/>
              </a:ext>
            </a:extLst>
          </p:cNvPr>
          <p:cNvSpPr/>
          <p:nvPr/>
        </p:nvSpPr>
        <p:spPr>
          <a:xfrm>
            <a:off x="8195310" y="80716"/>
            <a:ext cx="3996690" cy="450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Prompt Index Database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5B68272-4B5B-C535-675F-620EB7B9A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048"/>
            <a:ext cx="12192000" cy="5957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2B1F3-2244-6B60-1F73-919331B947B7}"/>
              </a:ext>
            </a:extLst>
          </p:cNvPr>
          <p:cNvSpPr txBox="1"/>
          <p:nvPr/>
        </p:nvSpPr>
        <p:spPr>
          <a:xfrm>
            <a:off x="0" y="6407952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https://thepromptindex.com/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6139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6F65CE-CCB7-0842-800A-32EB6E20AC2E}"/>
              </a:ext>
            </a:extLst>
          </p:cNvPr>
          <p:cNvSpPr txBox="1"/>
          <p:nvPr/>
        </p:nvSpPr>
        <p:spPr>
          <a:xfrm>
            <a:off x="-1904" y="6407952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https://prompthero.com/</a:t>
            </a:r>
            <a:r>
              <a:rPr lang="es-E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7E394-DFC8-62C0-F48C-524DD15A13D8}"/>
              </a:ext>
            </a:extLst>
          </p:cNvPr>
          <p:cNvSpPr/>
          <p:nvPr/>
        </p:nvSpPr>
        <p:spPr>
          <a:xfrm>
            <a:off x="8195310" y="80716"/>
            <a:ext cx="3996690" cy="450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Prompt Hero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807EE4BD-BA03-E00D-49E8-468CB691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" y="450048"/>
            <a:ext cx="12192000" cy="59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08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07F085-217E-3E90-D2EC-F22FECA5BA94}"/>
              </a:ext>
            </a:extLst>
          </p:cNvPr>
          <p:cNvSpPr txBox="1"/>
          <p:nvPr/>
        </p:nvSpPr>
        <p:spPr>
          <a:xfrm>
            <a:off x="0" y="6407952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https://promptbase.com/</a:t>
            </a:r>
            <a:r>
              <a:rPr lang="es-E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0CC844-D138-0EC4-CF8A-4DE95BD415D4}"/>
              </a:ext>
            </a:extLst>
          </p:cNvPr>
          <p:cNvSpPr/>
          <p:nvPr/>
        </p:nvSpPr>
        <p:spPr>
          <a:xfrm>
            <a:off x="8195310" y="80716"/>
            <a:ext cx="3996690" cy="450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Prompt Base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9689B658-B20E-2E1E-530A-417F958DA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048"/>
            <a:ext cx="12192000" cy="59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51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FAB505-A16F-43D7-B345-8A0C47B24651}"/>
              </a:ext>
            </a:extLst>
          </p:cNvPr>
          <p:cNvSpPr txBox="1"/>
          <p:nvPr/>
        </p:nvSpPr>
        <p:spPr>
          <a:xfrm>
            <a:off x="-1904" y="6407952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https://cabcom13.de/</a:t>
            </a:r>
            <a:r>
              <a:rPr lang="es-E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ECABED-B58B-FA90-EDD8-EAC0DF1AADD5}"/>
              </a:ext>
            </a:extLst>
          </p:cNvPr>
          <p:cNvSpPr/>
          <p:nvPr/>
        </p:nvSpPr>
        <p:spPr>
          <a:xfrm>
            <a:off x="8195310" y="80716"/>
            <a:ext cx="3996690" cy="450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The</a:t>
            </a:r>
            <a:r>
              <a:rPr lang="es-ES" sz="2400" b="1" dirty="0"/>
              <a:t> </a:t>
            </a:r>
            <a:r>
              <a:rPr lang="es-ES" sz="2400" b="1" dirty="0" err="1"/>
              <a:t>Midjourney</a:t>
            </a:r>
            <a:r>
              <a:rPr lang="es-ES" sz="2400" b="1" dirty="0"/>
              <a:t> Database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DE693039-2396-961D-257F-A977D6BD1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048"/>
            <a:ext cx="12192000" cy="59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5E0E42-D540-C0BF-834B-D093EFAC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0"/>
            <a:ext cx="12192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5FAFC-6C3F-040B-E32F-80F94781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Reflexiones sobre lo que hace y no hace ChatGPT</a:t>
            </a:r>
          </a:p>
        </p:txBody>
      </p:sp>
    </p:spTree>
    <p:extLst>
      <p:ext uri="{BB962C8B-B14F-4D97-AF65-F5344CB8AC3E}">
        <p14:creationId xmlns:p14="http://schemas.microsoft.com/office/powerpoint/2010/main" val="3270001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FF03D6-734A-01F3-921D-CBE66DD78A62}"/>
              </a:ext>
            </a:extLst>
          </p:cNvPr>
          <p:cNvSpPr txBox="1"/>
          <p:nvPr/>
        </p:nvSpPr>
        <p:spPr>
          <a:xfrm>
            <a:off x="0" y="6409181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https://midprompteria.com/</a:t>
            </a:r>
            <a:r>
              <a:rPr lang="es-E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0D708-E745-D186-0AA3-C470C799E8D7}"/>
              </a:ext>
            </a:extLst>
          </p:cNvPr>
          <p:cNvSpPr/>
          <p:nvPr/>
        </p:nvSpPr>
        <p:spPr>
          <a:xfrm>
            <a:off x="8195310" y="80716"/>
            <a:ext cx="3996690" cy="450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Prompt </a:t>
            </a:r>
            <a:r>
              <a:rPr lang="es-ES" sz="2400" b="1" dirty="0" err="1"/>
              <a:t>Mid</a:t>
            </a:r>
            <a:endParaRPr lang="es-ES" sz="2400" b="1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6DB8410B-9FC8-F22E-DBBB-9BD071BAC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30" y="448819"/>
            <a:ext cx="12197030" cy="59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81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9715A8-A88A-E8B4-4034-F0C07B5C43A7}"/>
              </a:ext>
            </a:extLst>
          </p:cNvPr>
          <p:cNvSpPr txBox="1"/>
          <p:nvPr/>
        </p:nvSpPr>
        <p:spPr>
          <a:xfrm>
            <a:off x="0" y="6407952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https://boredhumans.com/prompts.php</a:t>
            </a:r>
            <a:r>
              <a:rPr lang="es-E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C3520F-F4C6-C1BD-5D88-9B860C6D31DE}"/>
              </a:ext>
            </a:extLst>
          </p:cNvPr>
          <p:cNvSpPr/>
          <p:nvPr/>
        </p:nvSpPr>
        <p:spPr>
          <a:xfrm>
            <a:off x="8195310" y="80716"/>
            <a:ext cx="3996690" cy="450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Bored Humans Prompts DB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420AE59D-45AF-833A-CB7A-CE8F684F2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048"/>
            <a:ext cx="12192000" cy="59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76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86C2D0-9A93-C731-4F28-AB1C563CEA18}"/>
              </a:ext>
            </a:extLst>
          </p:cNvPr>
          <p:cNvSpPr/>
          <p:nvPr/>
        </p:nvSpPr>
        <p:spPr>
          <a:xfrm>
            <a:off x="8195310" y="80716"/>
            <a:ext cx="3996690" cy="450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Open AI Prompt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C1E1C-8375-F80A-9FDD-C8D413606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048"/>
            <a:ext cx="12192000" cy="5957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A5867-0A87-58D8-DA4D-0E47F3FE3700}"/>
              </a:ext>
            </a:extLst>
          </p:cNvPr>
          <p:cNvSpPr txBox="1"/>
          <p:nvPr/>
        </p:nvSpPr>
        <p:spPr>
          <a:xfrm>
            <a:off x="0" y="6407952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hlinkClick r:id="rId3"/>
              </a:rPr>
              <a:t>https://platform.openai.com/examples</a:t>
            </a:r>
            <a:r>
              <a:rPr lang="es-E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27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093A97-096A-CC61-1074-AB8BF8A44DA0}"/>
              </a:ext>
            </a:extLst>
          </p:cNvPr>
          <p:cNvSpPr/>
          <p:nvPr/>
        </p:nvSpPr>
        <p:spPr>
          <a:xfrm>
            <a:off x="8195310" y="493275"/>
            <a:ext cx="3996690" cy="450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Bizzuka</a:t>
            </a:r>
            <a:r>
              <a:rPr lang="es-ES" sz="2400" b="1" dirty="0"/>
              <a:t> AI DB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EC432DA8-4A22-D6E1-7E42-3E1F3C293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4203"/>
            <a:ext cx="12192000" cy="5109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3E1041-A6B3-3933-999D-442512843EB9}"/>
              </a:ext>
            </a:extLst>
          </p:cNvPr>
          <p:cNvSpPr txBox="1"/>
          <p:nvPr/>
        </p:nvSpPr>
        <p:spPr>
          <a:xfrm>
            <a:off x="0" y="6341864"/>
            <a:ext cx="6177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https://www.bizzuka.com/ai-prompt-database/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317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DEABB0-7193-96B4-5082-79B80C76EBE1}"/>
              </a:ext>
            </a:extLst>
          </p:cNvPr>
          <p:cNvSpPr/>
          <p:nvPr/>
        </p:nvSpPr>
        <p:spPr>
          <a:xfrm>
            <a:off x="8195310" y="733305"/>
            <a:ext cx="3996690" cy="450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LawOps</a:t>
            </a:r>
            <a:r>
              <a:rPr lang="es-ES" sz="2400" b="1" dirty="0"/>
              <a:t> 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31D65-8A7B-6659-19FA-D4F037639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773"/>
            <a:ext cx="12192000" cy="5109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6A6152-40D6-309C-68EC-246B56A71D0D}"/>
              </a:ext>
            </a:extLst>
          </p:cNvPr>
          <p:cNvSpPr txBox="1"/>
          <p:nvPr/>
        </p:nvSpPr>
        <p:spPr>
          <a:xfrm>
            <a:off x="0" y="6273284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https://www.lawops.ai/prompt-database-access/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7296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ABCC4-B9BE-9EE8-901F-5711D32B1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0"/>
            <a:ext cx="12192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BDB58-6F01-FA50-C5A1-517A6A1D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Proyecto Cumulus3</a:t>
            </a:r>
          </a:p>
        </p:txBody>
      </p:sp>
    </p:spTree>
    <p:extLst>
      <p:ext uri="{BB962C8B-B14F-4D97-AF65-F5344CB8AC3E}">
        <p14:creationId xmlns:p14="http://schemas.microsoft.com/office/powerpoint/2010/main" val="3169806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4772CFC1-6613-0E45-8B0C-C5A76056E9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0E8516-B665-00F4-7C46-C242B3028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439481"/>
            <a:ext cx="12194867" cy="5979037"/>
          </a:xfrm>
          <a:prstGeom prst="rect">
            <a:avLst/>
          </a:prstGeom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FD78A686-497E-5321-416F-5E6EFE91064B}"/>
              </a:ext>
            </a:extLst>
          </p:cNvPr>
          <p:cNvSpPr/>
          <p:nvPr/>
        </p:nvSpPr>
        <p:spPr>
          <a:xfrm>
            <a:off x="8023533" y="5257800"/>
            <a:ext cx="3822700" cy="850900"/>
          </a:xfrm>
          <a:prstGeom prst="flowChartProcess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Cumulus3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DF752-CDB2-391E-BD11-411631BDE406}"/>
              </a:ext>
            </a:extLst>
          </p:cNvPr>
          <p:cNvSpPr txBox="1"/>
          <p:nvPr/>
        </p:nvSpPr>
        <p:spPr>
          <a:xfrm>
            <a:off x="3505200" y="2831743"/>
            <a:ext cx="6718300" cy="119451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Registrar Aplicaciones de Inteligencia artificial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BD de Prompts especializados en Ciencias de la Documentación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Registrar otras Fuentes de Información especializadas</a:t>
            </a:r>
          </a:p>
        </p:txBody>
      </p:sp>
    </p:spTree>
    <p:extLst>
      <p:ext uri="{BB962C8B-B14F-4D97-AF65-F5344CB8AC3E}">
        <p14:creationId xmlns:p14="http://schemas.microsoft.com/office/powerpoint/2010/main" val="1303326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63F83B-8EBA-ED2C-3C2F-E55401611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0"/>
            <a:ext cx="12192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8A7DB3-5071-0611-2D7D-90FDC730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2293"/>
            <a:ext cx="10515600" cy="2852737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537620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092AEF-9202-1723-B6ED-F522A410F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3892F4-005B-2AC6-C82C-870C57D35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4600" dirty="0"/>
              <a:t>La IA se convertirá en </a:t>
            </a:r>
            <a:r>
              <a:rPr lang="es-ES" sz="4600" b="1" dirty="0">
                <a:solidFill>
                  <a:schemeClr val="accent1"/>
                </a:solidFill>
              </a:rPr>
              <a:t>una extensión de las capacidades </a:t>
            </a:r>
            <a:r>
              <a:rPr lang="es-ES" sz="4600" dirty="0"/>
              <a:t>del ser humano.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4600" dirty="0"/>
              <a:t>El ser humano </a:t>
            </a:r>
            <a:r>
              <a:rPr lang="es-ES" sz="4600" b="1" dirty="0">
                <a:solidFill>
                  <a:schemeClr val="accent1"/>
                </a:solidFill>
              </a:rPr>
              <a:t>proporciona originalidad, intención, finalidad</a:t>
            </a:r>
            <a:r>
              <a:rPr lang="es-ES" sz="4600" dirty="0"/>
              <a:t>… La IA aporta su base de conocimiento para ejecutar de forma rápida y precisa, lo que al ser humano le costaría mucho tiempo.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4600" b="1" dirty="0">
                <a:solidFill>
                  <a:schemeClr val="accent1"/>
                </a:solidFill>
              </a:rPr>
              <a:t>Es un acelerador </a:t>
            </a:r>
            <a:r>
              <a:rPr lang="es-ES" sz="4600" dirty="0"/>
              <a:t>de tareas, trabajos, investigaciones.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4600" dirty="0"/>
              <a:t>La comunicación en lenguaje natural y </a:t>
            </a:r>
            <a:r>
              <a:rPr lang="es-ES" sz="4600" b="1" dirty="0">
                <a:solidFill>
                  <a:schemeClr val="accent1"/>
                </a:solidFill>
              </a:rPr>
              <a:t>su correcta articulación</a:t>
            </a:r>
            <a:r>
              <a:rPr lang="es-ES" sz="4600" dirty="0"/>
              <a:t> es la clave para un buen funcionamiento de la IA.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4600" dirty="0"/>
              <a:t>El Documentalista se especializará en la desambiguación, la identificación de contextos, definición de procesos, ordenación </a:t>
            </a:r>
            <a:r>
              <a:rPr lang="es-ES" sz="4600" b="1" dirty="0">
                <a:solidFill>
                  <a:schemeClr val="accent1"/>
                </a:solidFill>
              </a:rPr>
              <a:t>y en fomentar </a:t>
            </a:r>
            <a:r>
              <a:rPr lang="es-ES" sz="4600" dirty="0"/>
              <a:t>(quiera o no) esta revolución en IA…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0680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092AEF-9202-1723-B6ED-F522A410F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3892F4-005B-2AC6-C82C-870C57D35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200" dirty="0"/>
              <a:t>No todo será inmediatamente automatizado. Sin embargo es sólo </a:t>
            </a:r>
            <a:r>
              <a:rPr lang="es-ES" sz="2200" b="1" dirty="0">
                <a:solidFill>
                  <a:schemeClr val="accent1"/>
                </a:solidFill>
              </a:rPr>
              <a:t>cuestión de tiempo que se consiga</a:t>
            </a:r>
            <a:r>
              <a:rPr lang="es-ES" sz="2200" dirty="0"/>
              <a:t> y perfeccione.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200" dirty="0"/>
              <a:t>Es previsible que la IA </a:t>
            </a:r>
            <a:r>
              <a:rPr lang="es-ES" sz="2200" b="1" dirty="0">
                <a:solidFill>
                  <a:schemeClr val="accent1"/>
                </a:solidFill>
              </a:rPr>
              <a:t>termine por elaborar gran cantidad de procesos complejos</a:t>
            </a:r>
            <a:r>
              <a:rPr lang="es-ES" sz="2200" dirty="0"/>
              <a:t>, encadenando GPTs especializadas, para realizar tareas cada vez más difíciles, coordinadas y articuladas intelectualmente.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200" dirty="0"/>
              <a:t>La IA emerge de la concepción humana, y como tal no es descabellado pensar que pueda llegar a </a:t>
            </a:r>
            <a:r>
              <a:rPr lang="es-ES" sz="2200" b="1" dirty="0">
                <a:solidFill>
                  <a:schemeClr val="accent1"/>
                </a:solidFill>
              </a:rPr>
              <a:t>simular e incluso desarrollar procesos cognitivos </a:t>
            </a:r>
            <a:r>
              <a:rPr lang="es-ES" sz="2200" dirty="0"/>
              <a:t>parecidos o idénticos.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200" dirty="0"/>
              <a:t>El límite con la IA, no creo que sea qué no puede hacer… Más bien, considero que resulta en la cuestión ¿</a:t>
            </a:r>
            <a:r>
              <a:rPr lang="es-ES" sz="2200" b="1" dirty="0">
                <a:solidFill>
                  <a:schemeClr val="accent1"/>
                </a:solidFill>
              </a:rPr>
              <a:t>Cómo debemos preguntar</a:t>
            </a:r>
            <a:r>
              <a:rPr lang="es-ES" sz="2200" dirty="0"/>
              <a:t>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958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87910A-B441-C5E3-9689-02EC18B22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Reflexiones…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47E06B-5E53-1849-C919-030144EF8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No todo puede ser resuelto con ChatGPT, o IA generativas.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Las ideas nacen del ser humano.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Los prompts se han convertido en la </a:t>
            </a:r>
            <a:r>
              <a:rPr lang="es-ES" b="1" dirty="0">
                <a:solidFill>
                  <a:schemeClr val="accent1"/>
                </a:solidFill>
              </a:rPr>
              <a:t>materialización de la voluntad</a:t>
            </a:r>
            <a:r>
              <a:rPr lang="es-ES" dirty="0"/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Si la idea presentada en el Prompt es vaga, habitualmente se obtendrán malos resultados.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Si la idea expresada en el Prompt es clara, exhaustiva, precisa y ordenada, se obtendrán buenos resultados.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9735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3A4032-B8CA-3E2F-8A31-B73AFCEAF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4696"/>
            <a:ext cx="12192000" cy="1219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33529-395C-F8C0-DD9F-2B6EF74E7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08" y="1326696"/>
            <a:ext cx="10988742" cy="932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5532968-1F7C-65B3-7DF9-9B2D72F7E512}"/>
              </a:ext>
            </a:extLst>
          </p:cNvPr>
          <p:cNvSpPr/>
          <p:nvPr/>
        </p:nvSpPr>
        <p:spPr>
          <a:xfrm>
            <a:off x="0" y="2452914"/>
            <a:ext cx="8287658" cy="2598057"/>
          </a:xfrm>
          <a:prstGeom prst="wedgeEllipseCallout">
            <a:avLst>
              <a:gd name="adj1" fmla="val 56500"/>
              <a:gd name="adj2" fmla="val 34981"/>
            </a:avLst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i="1" dirty="0">
                <a:latin typeface="Arial Black" panose="020B0A04020102020204" pitchFamily="34" charset="0"/>
              </a:rPr>
              <a:t>Ahora tenéis la palabra 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433226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FC1F1-87CD-F6D4-2AB7-377603B78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Reflexiones…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A7E6D-24CB-FB77-2403-14898D347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Hay </a:t>
            </a:r>
            <a:r>
              <a:rPr lang="es-ES" b="1" dirty="0">
                <a:solidFill>
                  <a:srgbClr val="C00000"/>
                </a:solidFill>
              </a:rPr>
              <a:t>factores ajenos </a:t>
            </a:r>
            <a:r>
              <a:rPr lang="es-ES" dirty="0"/>
              <a:t>a la voluntad del ser humano.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Dependemos de un correcto </a:t>
            </a:r>
            <a:r>
              <a:rPr lang="es-ES" b="1" dirty="0">
                <a:solidFill>
                  <a:schemeClr val="accent6"/>
                </a:solidFill>
              </a:rPr>
              <a:t>contexto</a:t>
            </a:r>
            <a:r>
              <a:rPr lang="es-ES" dirty="0"/>
              <a:t> de la IA, su base de conocimiento, del propio modelo, del </a:t>
            </a:r>
            <a:r>
              <a:rPr lang="es-ES" b="1" dirty="0">
                <a:solidFill>
                  <a:schemeClr val="accent6"/>
                </a:solidFill>
              </a:rPr>
              <a:t>entrenamiento</a:t>
            </a:r>
            <a:r>
              <a:rPr lang="es-ES" dirty="0"/>
              <a:t> que ha recibido, de su capa de </a:t>
            </a:r>
            <a:r>
              <a:rPr lang="es-ES" b="1" dirty="0">
                <a:solidFill>
                  <a:schemeClr val="accent6"/>
                </a:solidFill>
              </a:rPr>
              <a:t>atención</a:t>
            </a:r>
            <a:r>
              <a:rPr lang="es-ES" dirty="0"/>
              <a:t>, ventana de contexto, número de tokens, pre-instrucciones…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Por suerte podemos suplir los errores de la IA con </a:t>
            </a:r>
            <a:r>
              <a:rPr lang="es-ES" b="1" dirty="0">
                <a:solidFill>
                  <a:schemeClr val="accent1"/>
                </a:solidFill>
              </a:rPr>
              <a:t>ingenio, creatividad, imaginación y tácticas lingüísticas</a:t>
            </a:r>
            <a:r>
              <a:rPr lang="es-ES" dirty="0"/>
              <a:t> expresadas en lenguaje natural.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134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8AC5-EB7A-6A0F-FD18-92A89EF5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Reflexiones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F3154-486B-3600-51D8-E951BFBAE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Procesos complejos, requieren un </a:t>
            </a:r>
            <a:r>
              <a:rPr lang="es-ES" b="1" dirty="0">
                <a:solidFill>
                  <a:schemeClr val="accent1"/>
                </a:solidFill>
              </a:rPr>
              <a:t>orden secuencial en las instrucciones</a:t>
            </a:r>
            <a:r>
              <a:rPr lang="es-ES" dirty="0"/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El peor enemigo de la IA es la </a:t>
            </a:r>
            <a:r>
              <a:rPr lang="es-ES" b="1" dirty="0">
                <a:solidFill>
                  <a:srgbClr val="C00000"/>
                </a:solidFill>
              </a:rPr>
              <a:t>vaguedad, la ambigüedad </a:t>
            </a:r>
            <a:r>
              <a:rPr lang="es-ES" dirty="0"/>
              <a:t>y la falta de una guía procedimental.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Un buen diálogo con café, suele ser </a:t>
            </a:r>
            <a:r>
              <a:rPr lang="es-ES" b="1" dirty="0">
                <a:solidFill>
                  <a:srgbClr val="C00000"/>
                </a:solidFill>
              </a:rPr>
              <a:t>mejor que la precipitación y las prisas</a:t>
            </a:r>
            <a:r>
              <a:rPr lang="es-ES" dirty="0"/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El Documentalista debe aprender a </a:t>
            </a:r>
            <a:r>
              <a:rPr lang="es-ES" b="1" dirty="0">
                <a:solidFill>
                  <a:srgbClr val="C00000"/>
                </a:solidFill>
              </a:rPr>
              <a:t>diseñar prompts, a conversar, a interrogar</a:t>
            </a:r>
            <a:r>
              <a:rPr lang="es-ES" dirty="0"/>
              <a:t>, a plantear preguntas pertinentes, a comunicarse con la IA.</a:t>
            </a:r>
          </a:p>
        </p:txBody>
      </p:sp>
    </p:spTree>
    <p:extLst>
      <p:ext uri="{BB962C8B-B14F-4D97-AF65-F5344CB8AC3E}">
        <p14:creationId xmlns:p14="http://schemas.microsoft.com/office/powerpoint/2010/main" val="3645021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262202-AFEB-2B36-99E2-CF72912C4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73350"/>
            <a:ext cx="12192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5FAFC-6C3F-040B-E32F-80F94781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Registrar los Prompts</a:t>
            </a:r>
          </a:p>
        </p:txBody>
      </p:sp>
    </p:spTree>
    <p:extLst>
      <p:ext uri="{BB962C8B-B14F-4D97-AF65-F5344CB8AC3E}">
        <p14:creationId xmlns:p14="http://schemas.microsoft.com/office/powerpoint/2010/main" val="1111691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3C633A-B222-A6CE-ECE1-850EE64C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Registrar los Prompts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D10B24-BE63-2050-AE99-6ED055FE4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Conforme adquirimos experiencia en el uso de la IA, más y más tareas o pequeños procesos son automatizados. A esto lo denominamos “</a:t>
            </a:r>
            <a:r>
              <a:rPr lang="es-ES" b="1" dirty="0">
                <a:solidFill>
                  <a:schemeClr val="accent1"/>
                </a:solidFill>
              </a:rPr>
              <a:t>Micro-automatizaciones</a:t>
            </a:r>
            <a:r>
              <a:rPr lang="es-ES" dirty="0"/>
              <a:t>”.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Estas micro-automatizaciones deben ser guardadas para su </a:t>
            </a:r>
            <a:r>
              <a:rPr lang="es-ES" b="1" dirty="0">
                <a:solidFill>
                  <a:schemeClr val="accent1"/>
                </a:solidFill>
              </a:rPr>
              <a:t>reutilización</a:t>
            </a:r>
            <a:r>
              <a:rPr lang="es-ES" dirty="0"/>
              <a:t> en conversaciones o </a:t>
            </a:r>
            <a:r>
              <a:rPr lang="es-ES" b="1" dirty="0">
                <a:solidFill>
                  <a:schemeClr val="accent1"/>
                </a:solidFill>
              </a:rPr>
              <a:t>procesos más complejos</a:t>
            </a:r>
            <a:r>
              <a:rPr lang="es-ES" dirty="0"/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De aquí surge la necesidad de crear Prompts, así como el concepto de “</a:t>
            </a:r>
            <a:r>
              <a:rPr lang="es-ES" b="1" dirty="0">
                <a:solidFill>
                  <a:schemeClr val="accent1"/>
                </a:solidFill>
              </a:rPr>
              <a:t>Ingeniería de Prompts</a:t>
            </a:r>
            <a:r>
              <a:rPr lang="es-ES" dirty="0"/>
              <a:t>”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Es posible que la IA aprenda de estos procesos satisfactorios y clasifique los prompts.  </a:t>
            </a:r>
          </a:p>
        </p:txBody>
      </p:sp>
    </p:spTree>
    <p:extLst>
      <p:ext uri="{BB962C8B-B14F-4D97-AF65-F5344CB8AC3E}">
        <p14:creationId xmlns:p14="http://schemas.microsoft.com/office/powerpoint/2010/main" val="2414190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FE2E-1323-CFE5-C7D3-3A6A54964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Registrar los Prompts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130D-73D8-A4F5-8B10-C213433F2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La IA ya no sólo se entrena con los documentos, </a:t>
            </a:r>
            <a:r>
              <a:rPr lang="es-ES" b="1" dirty="0">
                <a:solidFill>
                  <a:schemeClr val="accent1"/>
                </a:solidFill>
              </a:rPr>
              <a:t>lo hace con los prompts</a:t>
            </a:r>
            <a:r>
              <a:rPr lang="es-ES" dirty="0"/>
              <a:t> y la experiencia de los usuarios en sus conversaciones.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Los prompts con mejores resultados </a:t>
            </a:r>
            <a:r>
              <a:rPr lang="es-ES" b="1" dirty="0">
                <a:solidFill>
                  <a:schemeClr val="accent1"/>
                </a:solidFill>
              </a:rPr>
              <a:t>son clasificados y vinculados a contextos, objetivos, finalidades</a:t>
            </a:r>
            <a:r>
              <a:rPr lang="es-ES" dirty="0"/>
              <a:t>, problemas, dudas, consultas, convirtiendo a la IA en un software más inteligente.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Es una buena idea registrar nuestros Prompts, </a:t>
            </a:r>
            <a:r>
              <a:rPr lang="es-ES" b="1" dirty="0">
                <a:solidFill>
                  <a:schemeClr val="accent1"/>
                </a:solidFill>
              </a:rPr>
              <a:t>valen oro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81327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926</Words>
  <Application>Microsoft Office PowerPoint</Application>
  <PresentationFormat>Widescreen</PresentationFormat>
  <Paragraphs>89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Tema de Office</vt:lpstr>
      <vt:lpstr>Lo que no hace ChatGPT</vt:lpstr>
      <vt:lpstr>Índice</vt:lpstr>
      <vt:lpstr>Reflexiones sobre lo que hace y no hace ChatGPT</vt:lpstr>
      <vt:lpstr>Reflexiones…</vt:lpstr>
      <vt:lpstr>Reflexiones…</vt:lpstr>
      <vt:lpstr>Reflexiones</vt:lpstr>
      <vt:lpstr>Registrar los Prompts</vt:lpstr>
      <vt:lpstr>Registrar los Prompts</vt:lpstr>
      <vt:lpstr>Registrar los Prompts</vt:lpstr>
      <vt:lpstr>¿GPTs especializados?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Bases de datos de PROMPTS</vt:lpstr>
      <vt:lpstr>Bases de datos de Prompts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Proyecto Cumulus3</vt:lpstr>
      <vt:lpstr>PowerPoint Presentation</vt:lpstr>
      <vt:lpstr>Conclusiones</vt:lpstr>
      <vt:lpstr>Conclusiones 1</vt:lpstr>
      <vt:lpstr>Conclusiones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</dc:creator>
  <cp:lastModifiedBy>panteradoc</cp:lastModifiedBy>
  <cp:revision>10</cp:revision>
  <dcterms:created xsi:type="dcterms:W3CDTF">2024-02-17T10:00:51Z</dcterms:created>
  <dcterms:modified xsi:type="dcterms:W3CDTF">2024-02-23T13:31:09Z</dcterms:modified>
</cp:coreProperties>
</file>