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70" r:id="rId5"/>
    <p:sldId id="263" r:id="rId6"/>
    <p:sldId id="258" r:id="rId7"/>
    <p:sldId id="259" r:id="rId8"/>
    <p:sldId id="260" r:id="rId9"/>
    <p:sldId id="261" r:id="rId10"/>
    <p:sldId id="264" r:id="rId11"/>
    <p:sldId id="268" r:id="rId12"/>
    <p:sldId id="265" r:id="rId13"/>
    <p:sldId id="269" r:id="rId14"/>
    <p:sldId id="271" r:id="rId15"/>
    <p:sldId id="272" r:id="rId16"/>
    <p:sldId id="266" r:id="rId17"/>
    <p:sldId id="267" r:id="rId18"/>
    <p:sldId id="273" r:id="rId19"/>
    <p:sldId id="274" r:id="rId20"/>
    <p:sldId id="276" r:id="rId21"/>
    <p:sldId id="275" r:id="rId22"/>
    <p:sldId id="277" r:id="rId2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4D4D4D"/>
    <a:srgbClr val="003366"/>
    <a:srgbClr val="92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9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4EDBE-671F-6F73-FAA4-64D7F4F93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F03E8-250E-C178-0E7D-B4ED408DA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5A6AE-807D-B764-2627-77811D365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8561-A23A-42E4-B6BE-F17506D06EDC}" type="datetimeFigureOut">
              <a:rPr lang="es-ES" smtClean="0"/>
              <a:t>15/12/2023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55969-3DC7-463F-0D26-439D2F46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6FF7B-7224-90E7-6A46-9F647670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8730-C4BC-4355-8BEF-653A55B36A1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200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7ED03-A6D6-07E3-58EE-82E233D1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3F654F-4D49-619B-D9CE-91D352084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A51B3-1CA6-9DC9-E1F7-D52EE62A3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8561-A23A-42E4-B6BE-F17506D06EDC}" type="datetimeFigureOut">
              <a:rPr lang="es-ES" smtClean="0"/>
              <a:t>15/12/2023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EAF29-A377-C8B9-A0BF-CC0FE8766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F785A-72FA-7272-C361-36D235293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8730-C4BC-4355-8BEF-653A55B36A1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2153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9386CE-D7B0-536B-5458-814069F76C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CB03A-71B8-8EC8-A01B-CBCC0A06C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78942-22F5-1145-2BAC-A86CE8F2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8561-A23A-42E4-B6BE-F17506D06EDC}" type="datetimeFigureOut">
              <a:rPr lang="es-ES" smtClean="0"/>
              <a:t>15/12/2023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C61E3-72C7-CAE9-668C-F367662B1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DEB77-706A-DA98-FE49-048FCA4AE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8730-C4BC-4355-8BEF-653A55B36A1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7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E736E-6D94-075A-0315-35E46FCE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0B09A-281D-6299-851F-2CCCC0FF6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4EC4A-DE25-E4EA-EC05-052030F1C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8561-A23A-42E4-B6BE-F17506D06EDC}" type="datetimeFigureOut">
              <a:rPr lang="es-ES" smtClean="0"/>
              <a:t>15/12/2023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B36F2-CF04-B103-C12E-05A1773FC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4823A-EAF6-5333-58AE-DDF37FBE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8730-C4BC-4355-8BEF-653A55B36A1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415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376A8-3DE5-C509-9D3C-12026CA9C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339B2-0CF4-100C-5B61-9AEC11A02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E814F-99CB-911D-BDBD-17400D238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8561-A23A-42E4-B6BE-F17506D06EDC}" type="datetimeFigureOut">
              <a:rPr lang="es-ES" smtClean="0"/>
              <a:t>15/12/2023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22AE4-D1AE-3BB4-5C5B-DC69BB52E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8F1DD-94AA-9667-01DC-2F60BE33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8730-C4BC-4355-8BEF-653A55B36A1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5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C8C28-F61F-F577-B1B2-B978838DA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E41DA-90A4-FCEB-7669-19CBB5921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34973-5383-DD0B-BFE4-173C0A9F9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A511E1-FCC1-0CD8-D535-7CE0F71B0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8561-A23A-42E4-B6BE-F17506D06EDC}" type="datetimeFigureOut">
              <a:rPr lang="es-ES" smtClean="0"/>
              <a:t>15/12/2023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27A0CF-3B82-F972-5789-6A35D77FA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1A24B-BE5D-1CCC-147B-85813C6B3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8730-C4BC-4355-8BEF-653A55B36A1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134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617C4-1AFE-D29F-D2B4-A608C16A3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FBB341-3A8A-466E-0256-45D990763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BE448-CCE1-BE74-6692-C8F97E7E1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1118DD-A841-FCC1-3491-2670E360F4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1614D9-DCB2-C36A-80B1-9A497BF40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76E5AF-F9AA-8DEA-2DA7-BB7C20DE4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8561-A23A-42E4-B6BE-F17506D06EDC}" type="datetimeFigureOut">
              <a:rPr lang="es-ES" smtClean="0"/>
              <a:t>15/12/2023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10E1D-97A6-C966-4BC5-63D412551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04DF3B-E459-F8DA-13D5-758F65C11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8730-C4BC-4355-8BEF-653A55B36A1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607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AB5B-2F01-85A6-C623-6A11C974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FFFB16-1F01-D877-543A-BD69D0094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8561-A23A-42E4-B6BE-F17506D06EDC}" type="datetimeFigureOut">
              <a:rPr lang="es-ES" smtClean="0"/>
              <a:t>15/12/2023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B61526-A67A-E0E1-ED43-74CFE30B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A10E98-A3C2-7081-F148-97E8D668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8730-C4BC-4355-8BEF-653A55B36A1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494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726D61-9767-5CDA-F54D-6D9FB956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8561-A23A-42E4-B6BE-F17506D06EDC}" type="datetimeFigureOut">
              <a:rPr lang="es-ES" smtClean="0"/>
              <a:t>15/12/2023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EFA1A4-3F48-E2A0-A0A3-7534A8230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0B9F6-995A-2E15-AFE0-C404C047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8730-C4BC-4355-8BEF-653A55B36A1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4106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412A8-39B6-67A0-D896-575DA95AA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E800E-E036-299A-09D5-CE30BF2A6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1829AE-F824-4A15-71AD-2E6DB67C9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D2B04-A49C-7EF7-A9CD-E62E19FFE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8561-A23A-42E4-B6BE-F17506D06EDC}" type="datetimeFigureOut">
              <a:rPr lang="es-ES" smtClean="0"/>
              <a:t>15/12/2023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C39BB-2DEF-5FE5-93E9-3E003906F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C17B4-7A5B-08ED-35D5-566F7C257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8730-C4BC-4355-8BEF-653A55B36A1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847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B164B-F0F1-8981-0A27-6C194613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6CCB43-4349-633C-8324-236C07D803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47B4E-05FC-00A3-011B-8F089FE93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9A4C4E-4D4F-CBB5-38E2-BBF1F0BE3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28561-A23A-42E4-B6BE-F17506D06EDC}" type="datetimeFigureOut">
              <a:rPr lang="es-ES" smtClean="0"/>
              <a:t>15/12/2023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1DF18-8EA4-E6DF-3E56-2AC91938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7A670-9C9C-1DB7-43E8-55A2D04F0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C8730-C4BC-4355-8BEF-653A55B36A1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85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2D59B-E806-27DD-BE72-BF282644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625C64-71CB-A524-F00A-204E796FD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97355-5B60-094E-1FC3-43DC3CFD4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28561-A23A-42E4-B6BE-F17506D06EDC}" type="datetimeFigureOut">
              <a:rPr lang="es-ES" smtClean="0"/>
              <a:t>15/12/2023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B144A-0991-EE16-E599-36B3B7B3B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AE0AC-FE8A-78BD-7869-F8D4223D9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C8730-C4BC-4355-8BEF-653A55B36A1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3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hat.openai.com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ares.mcu.es/ParesBusquedas20/catalogo/autoridad/109919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aiza.io/projects/hDZGf7blMTrtX7ZIXEpsUg" TargetMode="External"/><Relationship Id="rId5" Type="http://schemas.openxmlformats.org/officeDocument/2006/relationships/hyperlink" Target="https://pares.mcu.es/ParesBusquedas20/catalogo/autoridad/131600" TargetMode="External"/><Relationship Id="rId4" Type="http://schemas.openxmlformats.org/officeDocument/2006/relationships/hyperlink" Target="https://pares.mcu.es/ParesBusquedas20/catalogo/autoridad/46876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FCED6-7528-03B2-4082-436765A1F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633560"/>
          </a:xfrm>
        </p:spPr>
        <p:txBody>
          <a:bodyPr/>
          <a:lstStyle/>
          <a:p>
            <a:r>
              <a:rPr lang="es-ES" dirty="0"/>
              <a:t>Data-</a:t>
            </a:r>
            <a:r>
              <a:rPr lang="es-ES" dirty="0" err="1"/>
              <a:t>mining</a:t>
            </a:r>
            <a:r>
              <a:rPr lang="es-ES" dirty="0"/>
              <a:t> de PARES con ChatGPT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9805C7-6ADD-E9FA-6BFD-BD6A56128D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0555"/>
            <a:ext cx="9144000" cy="1187244"/>
          </a:xfrm>
        </p:spPr>
        <p:txBody>
          <a:bodyPr>
            <a:normAutofit/>
          </a:bodyPr>
          <a:lstStyle/>
          <a:p>
            <a:r>
              <a:rPr lang="es-ES" sz="1400" i="1" dirty="0"/>
              <a:t>Prof. Manuel Blázquez</a:t>
            </a:r>
          </a:p>
        </p:txBody>
      </p:sp>
    </p:spTree>
    <p:extLst>
      <p:ext uri="{BB962C8B-B14F-4D97-AF65-F5344CB8AC3E}">
        <p14:creationId xmlns:p14="http://schemas.microsoft.com/office/powerpoint/2010/main" val="3310137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1C20B-CE04-6A9E-1F8F-0D0B5D5FE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29" y="-522185"/>
            <a:ext cx="12192000" cy="12192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94C1CDD-8841-8253-08FA-818B6E36D11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9804"/>
            </a:srgbClr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4000" dirty="0"/>
              <a:t>Experiencia de desarrollo</a:t>
            </a:r>
            <a:r>
              <a:rPr lang="es-ES" dirty="0"/>
              <a:t> </a:t>
            </a:r>
            <a:br>
              <a:rPr lang="es-ES" dirty="0"/>
            </a:br>
            <a:r>
              <a:rPr lang="es-ES" b="1" dirty="0"/>
              <a:t>Conversación real con ChatGPT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F43C8-9BED-7107-04FE-C8694122D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3973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106F14-F905-3026-B2DE-1DE7198EC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24" y="373626"/>
            <a:ext cx="7371590" cy="6110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4DFFA9-929C-26CF-1DCF-0B1F9E251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8" y="1233342"/>
            <a:ext cx="4296697" cy="4887238"/>
          </a:xfrm>
          <a:prstGeom prst="rect">
            <a:avLst/>
          </a:prstGeom>
        </p:spPr>
      </p:pic>
      <p:sp>
        <p:nvSpPr>
          <p:cNvPr id="6" name="Rectangle: Rounded Corners 5">
            <a:hlinkClick r:id="rId4"/>
            <a:extLst>
              <a:ext uri="{FF2B5EF4-FFF2-40B4-BE49-F238E27FC236}">
                <a16:creationId xmlns:a16="http://schemas.microsoft.com/office/drawing/2014/main" id="{AD86FB5B-7C94-D06B-4158-34BD4D32B50A}"/>
              </a:ext>
            </a:extLst>
          </p:cNvPr>
          <p:cNvSpPr/>
          <p:nvPr/>
        </p:nvSpPr>
        <p:spPr>
          <a:xfrm>
            <a:off x="8318356" y="737420"/>
            <a:ext cx="3264044" cy="1069258"/>
          </a:xfrm>
          <a:prstGeom prst="roundRect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Ver conversación en ChatGPT</a:t>
            </a:r>
          </a:p>
        </p:txBody>
      </p:sp>
    </p:spTree>
    <p:extLst>
      <p:ext uri="{BB962C8B-B14F-4D97-AF65-F5344CB8AC3E}">
        <p14:creationId xmlns:p14="http://schemas.microsoft.com/office/powerpoint/2010/main" val="2520924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4EEBD3F-C911-4419-82C2-61496546D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0"/>
            <a:ext cx="12192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253141-94E4-9189-7F7C-6A6DCFDA14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9804"/>
            </a:srgbClr>
          </a:solidFill>
        </p:spPr>
        <p:txBody>
          <a:bodyPr/>
          <a:lstStyle/>
          <a:p>
            <a:r>
              <a:rPr lang="es-ES" b="1" dirty="0"/>
              <a:t>Demostración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75596-5170-8EE9-7E53-AC90122B5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8800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54C80AA-CC99-A2C7-75EB-8D97B5D58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949" y="275302"/>
            <a:ext cx="5477746" cy="6253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E906A5-BC0A-12BA-C01C-7B20012A37DA}"/>
              </a:ext>
            </a:extLst>
          </p:cNvPr>
          <p:cNvSpPr txBox="1"/>
          <p:nvPr/>
        </p:nvSpPr>
        <p:spPr>
          <a:xfrm>
            <a:off x="629265" y="524420"/>
            <a:ext cx="4860000" cy="1296000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r>
              <a:rPr lang="es-ES" dirty="0"/>
              <a:t>Persona – James Monroe</a:t>
            </a:r>
            <a:br>
              <a:rPr lang="es-ES" dirty="0"/>
            </a:br>
            <a:r>
              <a:rPr lang="es-ES" dirty="0">
                <a:hlinkClick r:id="rId3"/>
              </a:rPr>
              <a:t>https://pares.mcu.es/ParesBusquedas20/catalogo/autoridad/109919</a:t>
            </a:r>
            <a:r>
              <a:rPr lang="es-ES" dirty="0"/>
              <a:t>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7B7EEE-1DE3-13EF-D2F9-902429A9D453}"/>
              </a:ext>
            </a:extLst>
          </p:cNvPr>
          <p:cNvSpPr txBox="1"/>
          <p:nvPr/>
        </p:nvSpPr>
        <p:spPr>
          <a:xfrm>
            <a:off x="629265" y="1970329"/>
            <a:ext cx="4860000" cy="923330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r>
              <a:rPr lang="es-ES" dirty="0"/>
              <a:t>Persona – Felipe II</a:t>
            </a:r>
            <a:br>
              <a:rPr lang="es-ES" dirty="0"/>
            </a:br>
            <a:r>
              <a:rPr lang="es-ES" dirty="0">
                <a:hlinkClick r:id="rId4"/>
              </a:rPr>
              <a:t>https://pares.mcu.es/ParesBusquedas20/catalogo/autoridad/46876</a:t>
            </a:r>
            <a:r>
              <a:rPr lang="es-E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213910-9F77-1888-912B-D5770585A875}"/>
              </a:ext>
            </a:extLst>
          </p:cNvPr>
          <p:cNvSpPr txBox="1"/>
          <p:nvPr/>
        </p:nvSpPr>
        <p:spPr>
          <a:xfrm>
            <a:off x="629265" y="3043568"/>
            <a:ext cx="4860000" cy="923330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r>
              <a:rPr lang="es-ES" dirty="0"/>
              <a:t>Persona – Manuel Filiberto de Saboya</a:t>
            </a:r>
            <a:br>
              <a:rPr lang="es-ES" dirty="0"/>
            </a:br>
            <a:r>
              <a:rPr lang="es-ES" dirty="0">
                <a:hlinkClick r:id="rId5"/>
              </a:rPr>
              <a:t>https://pares.mcu.es/ParesBusquedas20/catalogo/autoridad/131600</a:t>
            </a:r>
            <a:r>
              <a:rPr lang="es-ES" dirty="0"/>
              <a:t> </a:t>
            </a:r>
          </a:p>
        </p:txBody>
      </p:sp>
      <p:sp>
        <p:nvSpPr>
          <p:cNvPr id="6" name="Rectangle: Rounded Corners 5">
            <a:hlinkClick r:id="rId6"/>
            <a:extLst>
              <a:ext uri="{FF2B5EF4-FFF2-40B4-BE49-F238E27FC236}">
                <a16:creationId xmlns:a16="http://schemas.microsoft.com/office/drawing/2014/main" id="{E523C37B-C36A-4574-B1F2-53FB2DCF0993}"/>
              </a:ext>
            </a:extLst>
          </p:cNvPr>
          <p:cNvSpPr/>
          <p:nvPr/>
        </p:nvSpPr>
        <p:spPr>
          <a:xfrm>
            <a:off x="1427243" y="4592940"/>
            <a:ext cx="3264044" cy="709657"/>
          </a:xfrm>
          <a:prstGeom prst="roundRect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Probar en Servidor</a:t>
            </a:r>
          </a:p>
        </p:txBody>
      </p:sp>
    </p:spTree>
    <p:extLst>
      <p:ext uri="{BB962C8B-B14F-4D97-AF65-F5344CB8AC3E}">
        <p14:creationId xmlns:p14="http://schemas.microsoft.com/office/powerpoint/2010/main" val="3637406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B079AE-09F2-43FD-48B6-461811BAA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05" y="460092"/>
            <a:ext cx="11793390" cy="5937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3E582B-7576-1FA7-423E-5C22B39469DA}"/>
              </a:ext>
            </a:extLst>
          </p:cNvPr>
          <p:cNvSpPr/>
          <p:nvPr/>
        </p:nvSpPr>
        <p:spPr>
          <a:xfrm>
            <a:off x="2671714" y="2926936"/>
            <a:ext cx="9320981" cy="28513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E27567E-6EF4-A5B7-8F06-3BF3D7F7B8BC}"/>
              </a:ext>
            </a:extLst>
          </p:cNvPr>
          <p:cNvSpPr/>
          <p:nvPr/>
        </p:nvSpPr>
        <p:spPr>
          <a:xfrm>
            <a:off x="5014718" y="3721944"/>
            <a:ext cx="3264044" cy="751733"/>
          </a:xfrm>
          <a:prstGeom prst="roundRect">
            <a:avLst/>
          </a:prstGeom>
          <a:solidFill>
            <a:schemeClr val="accent6"/>
          </a:solidFill>
          <a:ln w="76200">
            <a:solidFill>
              <a:schemeClr val="accent6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75,443 registros</a:t>
            </a:r>
          </a:p>
        </p:txBody>
      </p:sp>
    </p:spTree>
    <p:extLst>
      <p:ext uri="{BB962C8B-B14F-4D97-AF65-F5344CB8AC3E}">
        <p14:creationId xmlns:p14="http://schemas.microsoft.com/office/powerpoint/2010/main" val="2920095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B2642-5080-BDD6-D4C7-BC4F0E876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15" y="442448"/>
            <a:ext cx="5141382" cy="5815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B14942-54FA-54C7-519C-AACC30ED8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515" y="442449"/>
            <a:ext cx="4306970" cy="5815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4355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82C05AF-469D-4883-BECA-D7F137B35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0"/>
            <a:ext cx="12192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253141-94E4-9189-7F7C-6A6DCFDA141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9804"/>
            </a:srgbClr>
          </a:solidFill>
        </p:spPr>
        <p:txBody>
          <a:bodyPr/>
          <a:lstStyle/>
          <a:p>
            <a:r>
              <a:rPr lang="es-ES" b="1" dirty="0"/>
              <a:t>Conclusiones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75596-5170-8EE9-7E53-AC90122B5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6691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5ADE6D-54EA-CD81-9AAF-A5D626C5A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Conclusiones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E80E002-41D5-63D3-834A-E5363585C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Se necesitan conocimientos </a:t>
            </a:r>
            <a:r>
              <a:rPr lang="es-ES" dirty="0"/>
              <a:t>de scraping para sacar el máximo partido</a:t>
            </a:r>
          </a:p>
          <a:p>
            <a:endParaRPr lang="es-ES" dirty="0"/>
          </a:p>
          <a:p>
            <a:r>
              <a:rPr lang="es-ES" dirty="0"/>
              <a:t>ChatGPT, </a:t>
            </a:r>
            <a:r>
              <a:rPr lang="es-ES" b="1" dirty="0">
                <a:solidFill>
                  <a:srgbClr val="C00000"/>
                </a:solidFill>
              </a:rPr>
              <a:t>facilita enormemente la tarea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dirty="0"/>
              <a:t>de extracción de datos</a:t>
            </a:r>
          </a:p>
          <a:p>
            <a:endParaRPr lang="es-ES" dirty="0"/>
          </a:p>
          <a:p>
            <a:r>
              <a:rPr lang="es-ES" dirty="0"/>
              <a:t>Permite </a:t>
            </a:r>
            <a:r>
              <a:rPr lang="es-ES" b="1" dirty="0">
                <a:solidFill>
                  <a:srgbClr val="C00000"/>
                </a:solidFill>
              </a:rPr>
              <a:t>programar más rápidamente </a:t>
            </a:r>
            <a:r>
              <a:rPr lang="es-ES" dirty="0"/>
              <a:t>los web-</a:t>
            </a:r>
            <a:r>
              <a:rPr lang="es-ES" dirty="0" err="1"/>
              <a:t>scrapers</a:t>
            </a:r>
            <a:endParaRPr lang="es-ES" dirty="0"/>
          </a:p>
          <a:p>
            <a:endParaRPr lang="es-ES" dirty="0"/>
          </a:p>
          <a:p>
            <a:r>
              <a:rPr lang="es-ES" dirty="0"/>
              <a:t>Ayuda a </a:t>
            </a:r>
            <a:r>
              <a:rPr lang="es-ES" b="1" dirty="0">
                <a:solidFill>
                  <a:srgbClr val="C00000"/>
                </a:solidFill>
              </a:rPr>
              <a:t>depurar</a:t>
            </a:r>
            <a:r>
              <a:rPr lang="es-ES" dirty="0"/>
              <a:t> rápidamente los bugs</a:t>
            </a:r>
          </a:p>
          <a:p>
            <a:endParaRPr lang="es-ES" dirty="0"/>
          </a:p>
          <a:p>
            <a:pPr>
              <a:tabLst>
                <a:tab pos="7089775" algn="l"/>
              </a:tabLst>
            </a:pPr>
            <a:r>
              <a:rPr lang="es-ES" dirty="0"/>
              <a:t>Es una herramienta muy </a:t>
            </a:r>
            <a:r>
              <a:rPr lang="es-ES" b="1" dirty="0">
                <a:solidFill>
                  <a:srgbClr val="C00000"/>
                </a:solidFill>
              </a:rPr>
              <a:t>útil para crear otras herramientas</a:t>
            </a:r>
          </a:p>
        </p:txBody>
      </p:sp>
    </p:spTree>
    <p:extLst>
      <p:ext uri="{BB962C8B-B14F-4D97-AF65-F5344CB8AC3E}">
        <p14:creationId xmlns:p14="http://schemas.microsoft.com/office/powerpoint/2010/main" val="941998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0971-83AC-9CCD-DCF3-2B1FD5CA7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8929"/>
            <a:ext cx="10515600" cy="5528034"/>
          </a:xfrm>
        </p:spPr>
        <p:txBody>
          <a:bodyPr/>
          <a:lstStyle/>
          <a:p>
            <a:r>
              <a:rPr lang="es-ES" dirty="0"/>
              <a:t>No se puede esperar que ChatGPT programe todo (</a:t>
            </a:r>
            <a:r>
              <a:rPr lang="es-ES" b="1" dirty="0">
                <a:solidFill>
                  <a:srgbClr val="C00000"/>
                </a:solidFill>
              </a:rPr>
              <a:t>De momento</a:t>
            </a:r>
            <a:r>
              <a:rPr lang="es-ES" dirty="0"/>
              <a:t>…)</a:t>
            </a:r>
          </a:p>
          <a:p>
            <a:endParaRPr lang="es-ES" dirty="0"/>
          </a:p>
          <a:p>
            <a:r>
              <a:rPr lang="es-ES" dirty="0"/>
              <a:t>Comete errores, </a:t>
            </a:r>
            <a:r>
              <a:rPr lang="es-ES" b="1" dirty="0">
                <a:solidFill>
                  <a:srgbClr val="C00000"/>
                </a:solidFill>
              </a:rPr>
              <a:t>que puede subsanar </a:t>
            </a:r>
            <a:r>
              <a:rPr lang="es-ES" dirty="0"/>
              <a:t>si se le indican las instrucciones adecuadas</a:t>
            </a:r>
          </a:p>
          <a:p>
            <a:endParaRPr lang="es-ES" dirty="0"/>
          </a:p>
          <a:p>
            <a:r>
              <a:rPr lang="es-ES" dirty="0"/>
              <a:t>Se observa un </a:t>
            </a:r>
            <a:r>
              <a:rPr lang="es-ES" b="1" dirty="0">
                <a:solidFill>
                  <a:srgbClr val="C00000"/>
                </a:solidFill>
              </a:rPr>
              <a:t>cierto aprendizaje </a:t>
            </a:r>
            <a:r>
              <a:rPr lang="es-ES" dirty="0"/>
              <a:t>durante la conversación si se le enseña</a:t>
            </a:r>
          </a:p>
          <a:p>
            <a:endParaRPr lang="es-ES" dirty="0"/>
          </a:p>
          <a:p>
            <a:r>
              <a:rPr lang="es-ES" dirty="0"/>
              <a:t>Resulta clave </a:t>
            </a:r>
            <a:r>
              <a:rPr lang="es-ES" b="1" dirty="0">
                <a:solidFill>
                  <a:srgbClr val="C00000"/>
                </a:solidFill>
              </a:rPr>
              <a:t>mostrar ejemplos</a:t>
            </a:r>
            <a:r>
              <a:rPr lang="es-ES" dirty="0"/>
              <a:t> en los que se soluciona el problema para favorecer el aprendizaje</a:t>
            </a:r>
          </a:p>
        </p:txBody>
      </p:sp>
    </p:spTree>
    <p:extLst>
      <p:ext uri="{BB962C8B-B14F-4D97-AF65-F5344CB8AC3E}">
        <p14:creationId xmlns:p14="http://schemas.microsoft.com/office/powerpoint/2010/main" val="2334499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8F89F-F070-C65B-7862-E4AC41E9C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7084"/>
            <a:ext cx="10515600" cy="5419879"/>
          </a:xfrm>
        </p:spPr>
        <p:txBody>
          <a:bodyPr/>
          <a:lstStyle/>
          <a:p>
            <a:r>
              <a:rPr lang="es-ES" dirty="0"/>
              <a:t>En una misma conversación </a:t>
            </a:r>
            <a:r>
              <a:rPr lang="es-ES" b="1" dirty="0">
                <a:solidFill>
                  <a:srgbClr val="C00000"/>
                </a:solidFill>
              </a:rPr>
              <a:t>no conviene cambiarle el contexto </a:t>
            </a:r>
            <a:r>
              <a:rPr lang="es-ES" dirty="0"/>
              <a:t>de trabajo</a:t>
            </a:r>
          </a:p>
          <a:p>
            <a:endParaRPr lang="es-ES" dirty="0"/>
          </a:p>
          <a:p>
            <a:r>
              <a:rPr lang="es-ES" dirty="0"/>
              <a:t>Cuando la conversación es demasiado larga, </a:t>
            </a:r>
            <a:r>
              <a:rPr lang="es-ES" b="1" dirty="0">
                <a:solidFill>
                  <a:srgbClr val="C00000"/>
                </a:solidFill>
              </a:rPr>
              <a:t>puede perder parte del contexto</a:t>
            </a:r>
            <a:r>
              <a:rPr lang="es-ES" dirty="0"/>
              <a:t> y conviene recordarle la tarea</a:t>
            </a:r>
          </a:p>
          <a:p>
            <a:endParaRPr lang="es-ES" dirty="0"/>
          </a:p>
          <a:p>
            <a:r>
              <a:rPr lang="es-ES" dirty="0"/>
              <a:t>A veces propone </a:t>
            </a:r>
            <a:r>
              <a:rPr lang="es-ES" b="1" dirty="0">
                <a:solidFill>
                  <a:srgbClr val="C00000"/>
                </a:solidFill>
              </a:rPr>
              <a:t>buenas soluciones </a:t>
            </a:r>
            <a:r>
              <a:rPr lang="es-ES" dirty="0"/>
              <a:t>en el lenguaje que el desarrollador domina y eso es muy sorprendente, inquietante…</a:t>
            </a:r>
          </a:p>
          <a:p>
            <a:endParaRPr lang="es-ES" dirty="0"/>
          </a:p>
          <a:p>
            <a:r>
              <a:rPr lang="es-ES" dirty="0"/>
              <a:t>Se observa una </a:t>
            </a:r>
            <a:r>
              <a:rPr lang="es-ES" b="1" dirty="0">
                <a:solidFill>
                  <a:srgbClr val="C00000"/>
                </a:solidFill>
              </a:rPr>
              <a:t>mejora notable </a:t>
            </a:r>
            <a:r>
              <a:rPr lang="es-ES" dirty="0"/>
              <a:t>desde el lanzamiento de ChatGPT hasta la fecha actual</a:t>
            </a:r>
          </a:p>
        </p:txBody>
      </p:sp>
    </p:spTree>
    <p:extLst>
      <p:ext uri="{BB962C8B-B14F-4D97-AF65-F5344CB8AC3E}">
        <p14:creationId xmlns:p14="http://schemas.microsoft.com/office/powerpoint/2010/main" val="4235198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D08F5-99CD-B9E1-F64D-E3E0B13B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Índice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E14D9-28BC-AAA3-91B5-0F957C38E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4013" indent="-35401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es-ES" dirty="0"/>
              <a:t>Introducción. PARES y Web-</a:t>
            </a:r>
            <a:r>
              <a:rPr lang="es-ES" dirty="0" err="1"/>
              <a:t>crawlers</a:t>
            </a:r>
            <a:endParaRPr lang="es-ES" dirty="0"/>
          </a:p>
          <a:p>
            <a:pPr marL="354013" indent="-35401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es-ES" dirty="0"/>
              <a:t>Interacción con ChatGPT. Crear un web-</a:t>
            </a:r>
            <a:r>
              <a:rPr lang="es-ES" dirty="0" err="1"/>
              <a:t>crawler</a:t>
            </a:r>
            <a:r>
              <a:rPr lang="es-ES" dirty="0"/>
              <a:t> para PARES</a:t>
            </a:r>
          </a:p>
          <a:p>
            <a:pPr marL="354013" indent="-35401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es-ES" dirty="0"/>
              <a:t>Experiencia de desarrollo. Conversación real con ChatGPT</a:t>
            </a:r>
          </a:p>
          <a:p>
            <a:pPr marL="354013" indent="-35401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es-ES" dirty="0"/>
              <a:t>Demostración</a:t>
            </a:r>
          </a:p>
          <a:p>
            <a:pPr marL="354013" indent="-35401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-"/>
            </a:pPr>
            <a:r>
              <a:rPr lang="es-ES" dirty="0"/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val="3379696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359842C-6AE5-B1C8-5BC5-AC7F41C3A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44363-E86B-983D-B363-F108C7015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0A821C9-C08A-F312-B7A7-4DC1F7B453ED}"/>
              </a:ext>
            </a:extLst>
          </p:cNvPr>
          <p:cNvSpPr/>
          <p:nvPr/>
        </p:nvSpPr>
        <p:spPr>
          <a:xfrm>
            <a:off x="4360605" y="737419"/>
            <a:ext cx="3092246" cy="1740310"/>
          </a:xfrm>
          <a:prstGeom prst="wedgeRoundRectCallout">
            <a:avLst>
              <a:gd name="adj1" fmla="val 59767"/>
              <a:gd name="adj2" fmla="val 90843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Son buenos tiempos para la </a:t>
            </a:r>
            <a:r>
              <a:rPr lang="es-ES" sz="2800" b="1" dirty="0"/>
              <a:t>Automatización</a:t>
            </a:r>
            <a:r>
              <a:rPr lang="es-ES" sz="2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71936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59C4AEC-5E02-2204-F5E5-A2E860D07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DE0DC5-C4A0-850A-E3F1-602DB6095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5661B0E-3ADB-03CD-3F02-45B9FFB61799}"/>
              </a:ext>
            </a:extLst>
          </p:cNvPr>
          <p:cNvSpPr/>
          <p:nvPr/>
        </p:nvSpPr>
        <p:spPr>
          <a:xfrm>
            <a:off x="4950542" y="422787"/>
            <a:ext cx="3121742" cy="1681316"/>
          </a:xfrm>
          <a:prstGeom prst="wedgeRoundRectCallout">
            <a:avLst>
              <a:gd name="adj1" fmla="val -82198"/>
              <a:gd name="adj2" fmla="val 39643"/>
              <a:gd name="adj3" fmla="val 16667"/>
            </a:avLst>
          </a:prstGeom>
          <a:solidFill>
            <a:srgbClr val="C00000"/>
          </a:solidFill>
          <a:ln w="57150">
            <a:solidFill>
              <a:srgbClr val="92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/>
              <a:t>Son buenos tiempos para la </a:t>
            </a:r>
            <a:r>
              <a:rPr lang="es-ES" sz="2800" b="1" dirty="0"/>
              <a:t>Automatización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600434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EFE52-8170-64EC-DBA7-40848DE1C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742"/>
            <a:ext cx="12192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555C7B-A718-0280-C095-B75CA3609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02658"/>
            <a:ext cx="10515600" cy="1632155"/>
          </a:xfrm>
          <a:solidFill>
            <a:srgbClr val="000000">
              <a:alpha val="69804"/>
            </a:srgbClr>
          </a:solidFill>
        </p:spPr>
        <p:txBody>
          <a:bodyPr>
            <a:noAutofit/>
          </a:bodyPr>
          <a:lstStyle/>
          <a:p>
            <a:pPr algn="ctr"/>
            <a:r>
              <a:rPr lang="es-ES" sz="8000" b="1" dirty="0">
                <a:solidFill>
                  <a:schemeClr val="bg1"/>
                </a:solidFill>
              </a:rPr>
              <a:t>Gracias por vuestra atención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97D74-7217-7F30-1E50-C91473CE3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95019"/>
            <a:ext cx="10515600" cy="1130711"/>
          </a:xfrm>
          <a:solidFill>
            <a:srgbClr val="000000">
              <a:alpha val="69804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s-ES" sz="7200" b="1" dirty="0">
                <a:solidFill>
                  <a:schemeClr val="bg1"/>
                </a:solidFill>
              </a:rPr>
              <a:t>conocim</a:t>
            </a:r>
            <a:r>
              <a:rPr lang="es-ES" sz="7200" b="1" dirty="0">
                <a:solidFill>
                  <a:srgbClr val="C00000"/>
                </a:solidFill>
              </a:rPr>
              <a:t>ia</a:t>
            </a:r>
            <a:r>
              <a:rPr lang="es-ES" sz="7200" b="1" dirty="0">
                <a:solidFill>
                  <a:schemeClr val="bg1"/>
                </a:solidFill>
              </a:rPr>
              <a:t>.</a:t>
            </a:r>
            <a:r>
              <a:rPr lang="es-ES" sz="7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1703942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4C9BB2C-B5EC-4383-8298-E80507D2F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68077"/>
            <a:ext cx="12192000" cy="12192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94C1CDD-8841-8253-08FA-818B6E36D11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9804"/>
            </a:srgbClr>
          </a:solidFill>
        </p:spPr>
        <p:txBody>
          <a:bodyPr/>
          <a:lstStyle/>
          <a:p>
            <a:r>
              <a:rPr lang="es-ES" sz="4000" dirty="0"/>
              <a:t>Introducción </a:t>
            </a:r>
            <a:br>
              <a:rPr lang="es-ES" dirty="0"/>
            </a:br>
            <a:r>
              <a:rPr lang="es-ES" b="1" dirty="0"/>
              <a:t>PARES y Web-</a:t>
            </a:r>
            <a:r>
              <a:rPr lang="es-ES" b="1" dirty="0" err="1"/>
              <a:t>crawlers</a:t>
            </a:r>
            <a:endParaRPr lang="es-ES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F43C8-9BED-7107-04FE-C8694122D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5711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92C1B1-BCF0-050B-C93A-3E5B730FD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0" y="449279"/>
            <a:ext cx="6599443" cy="5959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F7A8681-A726-4A90-9B31-4533DD2D8B2B}"/>
              </a:ext>
            </a:extLst>
          </p:cNvPr>
          <p:cNvSpPr txBox="1"/>
          <p:nvPr/>
        </p:nvSpPr>
        <p:spPr>
          <a:xfrm>
            <a:off x="7419902" y="449279"/>
            <a:ext cx="432769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accent1"/>
                </a:solidFill>
              </a:rPr>
              <a:t>PARES</a:t>
            </a:r>
            <a:r>
              <a:rPr lang="es-ES" dirty="0"/>
              <a:t> es el Portal de Archivos Españoles</a:t>
            </a:r>
          </a:p>
          <a:p>
            <a:endParaRPr lang="es-ES" dirty="0"/>
          </a:p>
          <a:p>
            <a:r>
              <a:rPr lang="es-ES" dirty="0"/>
              <a:t>Se expondrá el caso de </a:t>
            </a:r>
            <a:r>
              <a:rPr lang="es-ES" b="1" dirty="0">
                <a:solidFill>
                  <a:schemeClr val="accent1"/>
                </a:solidFill>
              </a:rPr>
              <a:t>extracción de Autoridades</a:t>
            </a:r>
          </a:p>
          <a:p>
            <a:endParaRPr lang="es-ES" dirty="0"/>
          </a:p>
          <a:p>
            <a:r>
              <a:rPr lang="es-ES" dirty="0"/>
              <a:t>PARES recoge la </a:t>
            </a:r>
            <a:r>
              <a:rPr lang="es-ES" b="1" dirty="0">
                <a:solidFill>
                  <a:schemeClr val="accent1"/>
                </a:solidFill>
              </a:rPr>
              <a:t>identificación / descripción / digitalización</a:t>
            </a:r>
            <a:r>
              <a:rPr lang="es-ES" dirty="0"/>
              <a:t> de la documentación procedente de los Archivos Históricos Españoles</a:t>
            </a:r>
          </a:p>
          <a:p>
            <a:endParaRPr lang="es-ES" dirty="0"/>
          </a:p>
          <a:p>
            <a:r>
              <a:rPr lang="es-ES" b="1" dirty="0">
                <a:solidFill>
                  <a:schemeClr val="accent1"/>
                </a:solidFill>
              </a:rPr>
              <a:t>Poder extraer los datos y contenidos </a:t>
            </a:r>
            <a:r>
              <a:rPr lang="es-ES" dirty="0"/>
              <a:t>para efectos de investigación resulta fundamental</a:t>
            </a:r>
          </a:p>
          <a:p>
            <a:endParaRPr lang="es-ES" dirty="0"/>
          </a:p>
          <a:p>
            <a:r>
              <a:rPr lang="es-ES" dirty="0"/>
              <a:t>Los Web-</a:t>
            </a:r>
            <a:r>
              <a:rPr lang="es-ES" dirty="0" err="1"/>
              <a:t>crawler</a:t>
            </a:r>
            <a:r>
              <a:rPr lang="es-ES" dirty="0"/>
              <a:t> son programas que permiten extraer estos datos, </a:t>
            </a:r>
            <a:r>
              <a:rPr lang="es-ES" b="1" dirty="0">
                <a:solidFill>
                  <a:schemeClr val="accent1"/>
                </a:solidFill>
              </a:rPr>
              <a:t>descargando el contenido de la página HTML objetivo</a:t>
            </a:r>
          </a:p>
          <a:p>
            <a:endParaRPr lang="es-ES" dirty="0"/>
          </a:p>
          <a:p>
            <a:r>
              <a:rPr lang="es-ES" b="1" dirty="0">
                <a:solidFill>
                  <a:schemeClr val="accent1"/>
                </a:solidFill>
              </a:rPr>
              <a:t>Habitualmente, se requieren conocimientos de programación</a:t>
            </a:r>
            <a:r>
              <a:rPr lang="es-ES" dirty="0"/>
              <a:t> para poder crear Web-</a:t>
            </a:r>
            <a:r>
              <a:rPr lang="es-ES" dirty="0" err="1"/>
              <a:t>crawlers</a:t>
            </a:r>
            <a:r>
              <a:rPr lang="es-ES" dirty="0"/>
              <a:t>… ¿Hasta ahora? ¿Y ChatGPT?</a:t>
            </a:r>
          </a:p>
        </p:txBody>
      </p:sp>
    </p:spTree>
    <p:extLst>
      <p:ext uri="{BB962C8B-B14F-4D97-AF65-F5344CB8AC3E}">
        <p14:creationId xmlns:p14="http://schemas.microsoft.com/office/powerpoint/2010/main" val="618319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9B805BB-1C5D-41D8-A696-818A14A1B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81253"/>
            <a:ext cx="12192000" cy="12192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94C1CDD-8841-8253-08FA-818B6E36D11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9804"/>
            </a:srgbClr>
          </a:solidFill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4000" dirty="0"/>
              <a:t>Interacción con ChatGPT</a:t>
            </a:r>
            <a:br>
              <a:rPr lang="es-ES" dirty="0"/>
            </a:br>
            <a:r>
              <a:rPr lang="es-ES" b="1" dirty="0"/>
              <a:t>Crear un web-</a:t>
            </a:r>
            <a:r>
              <a:rPr lang="es-ES" b="1" dirty="0" err="1"/>
              <a:t>crawler</a:t>
            </a:r>
            <a:r>
              <a:rPr lang="es-ES" b="1" dirty="0"/>
              <a:t> para PARES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2F43C8-9BED-7107-04FE-C8694122D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425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38C26-2BCF-F9DC-7783-9E4AFA18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960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+mn-lt"/>
              </a:rPr>
              <a:t>Paso 1) Presentar el problema a ChatGPT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0C693-3233-62D1-5F46-ED2B8E93C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593"/>
            <a:ext cx="10515600" cy="494328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Indicar que estás desarrollando un web-</a:t>
            </a:r>
            <a:r>
              <a:rPr lang="es-ES" dirty="0" err="1"/>
              <a:t>crawler</a:t>
            </a:r>
            <a:r>
              <a:rPr lang="es-ES" dirty="0"/>
              <a:t>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El lenguaje en el que lo estás programando (PHP, SQL)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Las funciones que quieres que utilice (</a:t>
            </a:r>
            <a:r>
              <a:rPr lang="es-ES" dirty="0" err="1"/>
              <a:t>cURL</a:t>
            </a:r>
            <a:r>
              <a:rPr lang="es-ES" dirty="0"/>
              <a:t>, DOM, </a:t>
            </a:r>
            <a:r>
              <a:rPr lang="es-ES" dirty="0" err="1"/>
              <a:t>Xpath</a:t>
            </a:r>
            <a:r>
              <a:rPr lang="es-ES" dirty="0"/>
              <a:t>)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El código HTML de la página que quieres analizar con el web-</a:t>
            </a:r>
            <a:r>
              <a:rPr lang="es-ES" dirty="0" err="1"/>
              <a:t>crawler</a:t>
            </a:r>
            <a:endParaRPr lang="es-ES" dirty="0"/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Los contenidos, textos o datos que quieres extraer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Pedir ayuda con amabilidad ☺️</a:t>
            </a:r>
          </a:p>
        </p:txBody>
      </p:sp>
    </p:spTree>
    <p:extLst>
      <p:ext uri="{BB962C8B-B14F-4D97-AF65-F5344CB8AC3E}">
        <p14:creationId xmlns:p14="http://schemas.microsoft.com/office/powerpoint/2010/main" val="2736288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38C26-2BCF-F9DC-7783-9E4AFA18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960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+mn-lt"/>
              </a:rPr>
              <a:t>Paso 2) Corregir posibles errores y excepciones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0C693-3233-62D1-5F46-ED2B8E93C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773"/>
            <a:ext cx="10515600" cy="469019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Indicar los errores en la extracción de datos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Mostrar el fragmento de código HTML en el que está fallando la extracción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Mostrar el texto de Error o Warning que proporciona el servidor al ejecutar el código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Una vez resuelto, volver sobre el desarrollo del programa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0189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38C26-2BCF-F9DC-7783-9E4AFA18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960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+mn-lt"/>
              </a:rPr>
              <a:t>Paso 3) Ampliar el código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0C693-3233-62D1-5F46-ED2B8E93C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593"/>
            <a:ext cx="10515600" cy="462736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Indicar nuevos apartados que requieren extracción de datos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En caso de obtener resultados positivos, pasar al siguiente apartado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En caso de fallo o no obtener toda la información, entonces indicarle la forma correcta, ya que esto lo aprenderá para sucesivas ocasiones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Cuando consigue escribir correctamente el código, siempre es bueno reconocérselo para que asimile que su respuesta fue buena y reforzar su aprendizaje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074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38C26-2BCF-F9DC-7783-9E4AFA18C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960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+mn-lt"/>
              </a:rPr>
              <a:t>Paso 4) Repetir pasos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0C693-3233-62D1-5F46-ED2B8E93C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891"/>
            <a:ext cx="10515600" cy="473207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Repetir el proceso hasta completar el código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Si se necesita hacer una tarea diferente, se recomienda abrir nuevo chat, en caso de seguir en la misma tarea, mantener el chat abierto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dirty="0"/>
              <a:t>Con la experiencia y desarrollo de la conversación, se va generando un contexto que ChatGPT mantiene en su memoria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7099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639</Words>
  <Application>Microsoft Office PowerPoint</Application>
  <PresentationFormat>Widescreen</PresentationFormat>
  <Paragraphs>79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Office Theme</vt:lpstr>
      <vt:lpstr>Data-mining de PARES con ChatGPT</vt:lpstr>
      <vt:lpstr>Índice</vt:lpstr>
      <vt:lpstr>Introducción  PARES y Web-crawlers</vt:lpstr>
      <vt:lpstr>PowerPoint Presentation</vt:lpstr>
      <vt:lpstr>Interacción con ChatGPT Crear un web-crawler para PARES</vt:lpstr>
      <vt:lpstr>Paso 1) Presentar el problema a ChatGPT</vt:lpstr>
      <vt:lpstr>Paso 2) Corregir posibles errores y excepciones</vt:lpstr>
      <vt:lpstr>Paso 3) Ampliar el código</vt:lpstr>
      <vt:lpstr>Paso 4) Repetir pasos</vt:lpstr>
      <vt:lpstr>Experiencia de desarrollo  Conversación real con ChatGPT</vt:lpstr>
      <vt:lpstr>PowerPoint Presentation</vt:lpstr>
      <vt:lpstr>Demostración</vt:lpstr>
      <vt:lpstr>PowerPoint Presentation</vt:lpstr>
      <vt:lpstr>PowerPoint Presentation</vt:lpstr>
      <vt:lpstr>PowerPoint Presentation</vt:lpstr>
      <vt:lpstr>Conclusiones</vt:lpstr>
      <vt:lpstr>Conclusiones</vt:lpstr>
      <vt:lpstr>PowerPoint Presentation</vt:lpstr>
      <vt:lpstr>PowerPoint Presentation</vt:lpstr>
      <vt:lpstr>PowerPoint Presentation</vt:lpstr>
      <vt:lpstr>PowerPoint Presentation</vt:lpstr>
      <vt:lpstr>Gracias por vuestra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Data-mining de PARES con ChatGPT</dc:title>
  <dc:creator>panteradoc</dc:creator>
  <cp:lastModifiedBy>panteradoc</cp:lastModifiedBy>
  <cp:revision>8</cp:revision>
  <dcterms:created xsi:type="dcterms:W3CDTF">2023-12-14T08:49:05Z</dcterms:created>
  <dcterms:modified xsi:type="dcterms:W3CDTF">2023-12-15T08:58:48Z</dcterms:modified>
</cp:coreProperties>
</file>